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2"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6485"/>
  </p:normalViewPr>
  <p:slideViewPr>
    <p:cSldViewPr snapToGrid="0">
      <p:cViewPr varScale="1">
        <p:scale>
          <a:sx n="80" d="100"/>
          <a:sy n="80" d="100"/>
        </p:scale>
        <p:origin x="1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18.svg"/></Relationships>
</file>

<file path=ppt/diagrams/_rels/data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6.svg"/></Relationships>
</file>

<file path=ppt/diagrams/_rels/data6.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ata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26.svg"/></Relationships>
</file>

<file path=ppt/diagrams/_rels/data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12.svg"/></Relationships>
</file>

<file path=ppt/diagrams/_rels/data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3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18.svg"/></Relationships>
</file>

<file path=ppt/diagrams/_rels/drawing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6.svg"/></Relationships>
</file>

<file path=ppt/diagrams/_rels/drawing6.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s>
</file>

<file path=ppt/diagrams/_rels/drawing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26.svg"/></Relationships>
</file>

<file path=ppt/diagrams/_rels/drawing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12.svg"/></Relationships>
</file>

<file path=ppt/diagrams/_rels/drawing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86B769-068E-4A3C-9144-3404F022F6E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D356864-1ADA-4586-AF20-D6597B461185}">
      <dgm:prSet/>
      <dgm:spPr/>
      <dgm:t>
        <a:bodyPr/>
        <a:lstStyle/>
        <a:p>
          <a:pPr>
            <a:lnSpc>
              <a:spcPct val="100000"/>
            </a:lnSpc>
          </a:pPr>
          <a:r>
            <a:rPr lang="en-US" b="0" i="0" dirty="0"/>
            <a:t>Have you ever wondered about the process through which AI models, such as GPT-3, generate text that resembles human language?</a:t>
          </a:r>
          <a:endParaRPr lang="en-US" dirty="0"/>
        </a:p>
      </dgm:t>
    </dgm:pt>
    <dgm:pt modelId="{020FA86C-7C36-4E9F-8958-63CE582CD086}" type="parTrans" cxnId="{8A4F5192-FB45-429C-B733-77046F40B03E}">
      <dgm:prSet/>
      <dgm:spPr/>
      <dgm:t>
        <a:bodyPr/>
        <a:lstStyle/>
        <a:p>
          <a:endParaRPr lang="en-US"/>
        </a:p>
      </dgm:t>
    </dgm:pt>
    <dgm:pt modelId="{1DC84281-BDA0-4EA3-96B8-517563C39603}" type="sibTrans" cxnId="{8A4F5192-FB45-429C-B733-77046F40B03E}">
      <dgm:prSet/>
      <dgm:spPr/>
      <dgm:t>
        <a:bodyPr/>
        <a:lstStyle/>
        <a:p>
          <a:endParaRPr lang="en-US"/>
        </a:p>
      </dgm:t>
    </dgm:pt>
    <dgm:pt modelId="{A51961E2-8282-4F4E-AE0A-7FAD453B1507}">
      <dgm:prSet/>
      <dgm:spPr/>
      <dgm:t>
        <a:bodyPr/>
        <a:lstStyle/>
        <a:p>
          <a:pPr>
            <a:lnSpc>
              <a:spcPct val="100000"/>
            </a:lnSpc>
          </a:pPr>
          <a:r>
            <a:rPr lang="en-US"/>
            <a:t>How does it impact chatbots, content generation, and even recommendation systems?</a:t>
          </a:r>
        </a:p>
      </dgm:t>
    </dgm:pt>
    <dgm:pt modelId="{E8019B99-B771-4820-964A-9E4E65B4605F}" type="parTrans" cxnId="{5F658B42-47C9-40CD-A598-29910FD1E12A}">
      <dgm:prSet/>
      <dgm:spPr/>
      <dgm:t>
        <a:bodyPr/>
        <a:lstStyle/>
        <a:p>
          <a:endParaRPr lang="en-US"/>
        </a:p>
      </dgm:t>
    </dgm:pt>
    <dgm:pt modelId="{1C9E8CBD-0B41-418A-AFAC-C8B113268D3C}" type="sibTrans" cxnId="{5F658B42-47C9-40CD-A598-29910FD1E12A}">
      <dgm:prSet/>
      <dgm:spPr/>
      <dgm:t>
        <a:bodyPr/>
        <a:lstStyle/>
        <a:p>
          <a:endParaRPr lang="en-US"/>
        </a:p>
      </dgm:t>
    </dgm:pt>
    <dgm:pt modelId="{FEE9BCBF-4820-4093-B420-915DE0448CBF}">
      <dgm:prSet/>
      <dgm:spPr/>
      <dgm:t>
        <a:bodyPr/>
        <a:lstStyle/>
        <a:p>
          <a:pPr>
            <a:lnSpc>
              <a:spcPct val="100000"/>
            </a:lnSpc>
          </a:pPr>
          <a:r>
            <a:rPr lang="en-US"/>
            <a:t>What is prompt engineering, why it holds significance, and how it impacts the output of language models?</a:t>
          </a:r>
        </a:p>
      </dgm:t>
    </dgm:pt>
    <dgm:pt modelId="{FAD07AD1-63D6-4ECE-B2B7-97BA573F8C03}" type="parTrans" cxnId="{8C2C8DA1-2C16-4792-9561-9CE21D23A562}">
      <dgm:prSet/>
      <dgm:spPr/>
      <dgm:t>
        <a:bodyPr/>
        <a:lstStyle/>
        <a:p>
          <a:endParaRPr lang="en-US"/>
        </a:p>
      </dgm:t>
    </dgm:pt>
    <dgm:pt modelId="{15AD8114-DE17-4C57-B66B-9E6079F87501}" type="sibTrans" cxnId="{8C2C8DA1-2C16-4792-9561-9CE21D23A562}">
      <dgm:prSet/>
      <dgm:spPr/>
      <dgm:t>
        <a:bodyPr/>
        <a:lstStyle/>
        <a:p>
          <a:endParaRPr lang="en-US"/>
        </a:p>
      </dgm:t>
    </dgm:pt>
    <dgm:pt modelId="{E1F0D202-F7B4-4ECD-97A7-FBA52ACA5C28}" type="pres">
      <dgm:prSet presAssocID="{9286B769-068E-4A3C-9144-3404F022F6E1}" presName="root" presStyleCnt="0">
        <dgm:presLayoutVars>
          <dgm:dir/>
          <dgm:resizeHandles val="exact"/>
        </dgm:presLayoutVars>
      </dgm:prSet>
      <dgm:spPr/>
    </dgm:pt>
    <dgm:pt modelId="{164D86DF-1088-4003-B35B-C96AAD6A637A}" type="pres">
      <dgm:prSet presAssocID="{DD356864-1ADA-4586-AF20-D6597B461185}" presName="compNode" presStyleCnt="0"/>
      <dgm:spPr/>
    </dgm:pt>
    <dgm:pt modelId="{6DC68137-579C-4523-A9D4-E81BE2C83C89}" type="pres">
      <dgm:prSet presAssocID="{DD356864-1ADA-4586-AF20-D6597B461185}" presName="bgRect" presStyleLbl="bgShp" presStyleIdx="0" presStyleCnt="3"/>
      <dgm:spPr/>
    </dgm:pt>
    <dgm:pt modelId="{89774E70-9F6A-472F-B28B-EEB1DABEE345}" type="pres">
      <dgm:prSet presAssocID="{DD356864-1ADA-4586-AF20-D6597B461185}"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DCB952A9-2947-4B78-B5E2-31F2F4895446}" type="pres">
      <dgm:prSet presAssocID="{DD356864-1ADA-4586-AF20-D6597B461185}" presName="spaceRect" presStyleCnt="0"/>
      <dgm:spPr/>
    </dgm:pt>
    <dgm:pt modelId="{9C62AE11-0E48-4661-A076-9F279A06262C}" type="pres">
      <dgm:prSet presAssocID="{DD356864-1ADA-4586-AF20-D6597B461185}" presName="parTx" presStyleLbl="revTx" presStyleIdx="0" presStyleCnt="3">
        <dgm:presLayoutVars>
          <dgm:chMax val="0"/>
          <dgm:chPref val="0"/>
        </dgm:presLayoutVars>
      </dgm:prSet>
      <dgm:spPr/>
    </dgm:pt>
    <dgm:pt modelId="{7C496DDF-C4BC-40E2-97D8-E8E0D9F3D25A}" type="pres">
      <dgm:prSet presAssocID="{1DC84281-BDA0-4EA3-96B8-517563C39603}" presName="sibTrans" presStyleCnt="0"/>
      <dgm:spPr/>
    </dgm:pt>
    <dgm:pt modelId="{CDDD7F66-9EFC-44B3-9C0C-ED85D97B608D}" type="pres">
      <dgm:prSet presAssocID="{A51961E2-8282-4F4E-AE0A-7FAD453B1507}" presName="compNode" presStyleCnt="0"/>
      <dgm:spPr/>
    </dgm:pt>
    <dgm:pt modelId="{7079FC09-21D0-417C-906D-686D6AB19F00}" type="pres">
      <dgm:prSet presAssocID="{A51961E2-8282-4F4E-AE0A-7FAD453B1507}" presName="bgRect" presStyleLbl="bgShp" presStyleIdx="1" presStyleCnt="3"/>
      <dgm:spPr/>
    </dgm:pt>
    <dgm:pt modelId="{203D75A0-EC9F-4745-88F0-1588238ADE2D}" type="pres">
      <dgm:prSet presAssocID="{A51961E2-8282-4F4E-AE0A-7FAD453B150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bot"/>
        </a:ext>
      </dgm:extLst>
    </dgm:pt>
    <dgm:pt modelId="{123651A0-2C47-486E-B921-C94CC5DA8BB8}" type="pres">
      <dgm:prSet presAssocID="{A51961E2-8282-4F4E-AE0A-7FAD453B1507}" presName="spaceRect" presStyleCnt="0"/>
      <dgm:spPr/>
    </dgm:pt>
    <dgm:pt modelId="{F6647397-5EA4-46C5-9FCA-90689C18AE39}" type="pres">
      <dgm:prSet presAssocID="{A51961E2-8282-4F4E-AE0A-7FAD453B1507}" presName="parTx" presStyleLbl="revTx" presStyleIdx="1" presStyleCnt="3">
        <dgm:presLayoutVars>
          <dgm:chMax val="0"/>
          <dgm:chPref val="0"/>
        </dgm:presLayoutVars>
      </dgm:prSet>
      <dgm:spPr/>
    </dgm:pt>
    <dgm:pt modelId="{837807D0-4C59-460F-9BE6-12EE956EFDEE}" type="pres">
      <dgm:prSet presAssocID="{1C9E8CBD-0B41-418A-AFAC-C8B113268D3C}" presName="sibTrans" presStyleCnt="0"/>
      <dgm:spPr/>
    </dgm:pt>
    <dgm:pt modelId="{79D47F0C-E18B-4BD8-88C5-6C75D4B504FF}" type="pres">
      <dgm:prSet presAssocID="{FEE9BCBF-4820-4093-B420-915DE0448CBF}" presName="compNode" presStyleCnt="0"/>
      <dgm:spPr/>
    </dgm:pt>
    <dgm:pt modelId="{11E3D6B9-8A81-4E37-8411-E65769C4ADB7}" type="pres">
      <dgm:prSet presAssocID="{FEE9BCBF-4820-4093-B420-915DE0448CBF}" presName="bgRect" presStyleLbl="bgShp" presStyleIdx="2" presStyleCnt="3"/>
      <dgm:spPr/>
    </dgm:pt>
    <dgm:pt modelId="{1BDBF8EA-E4C0-461E-90CF-FDB19D5231F2}" type="pres">
      <dgm:prSet presAssocID="{FEE9BCBF-4820-4093-B420-915DE0448CB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ridge scene"/>
        </a:ext>
      </dgm:extLst>
    </dgm:pt>
    <dgm:pt modelId="{013F5D84-F643-4CD6-BB30-4699E74D9ABC}" type="pres">
      <dgm:prSet presAssocID="{FEE9BCBF-4820-4093-B420-915DE0448CBF}" presName="spaceRect" presStyleCnt="0"/>
      <dgm:spPr/>
    </dgm:pt>
    <dgm:pt modelId="{B40D65D3-9608-412F-9F15-9CF96FA0BE33}" type="pres">
      <dgm:prSet presAssocID="{FEE9BCBF-4820-4093-B420-915DE0448CBF}" presName="parTx" presStyleLbl="revTx" presStyleIdx="2" presStyleCnt="3">
        <dgm:presLayoutVars>
          <dgm:chMax val="0"/>
          <dgm:chPref val="0"/>
        </dgm:presLayoutVars>
      </dgm:prSet>
      <dgm:spPr/>
    </dgm:pt>
  </dgm:ptLst>
  <dgm:cxnLst>
    <dgm:cxn modelId="{F1F87B10-1580-4AA7-A6E7-1F4C0D66C49A}" type="presOf" srcId="{9286B769-068E-4A3C-9144-3404F022F6E1}" destId="{E1F0D202-F7B4-4ECD-97A7-FBA52ACA5C28}" srcOrd="0" destOrd="0" presId="urn:microsoft.com/office/officeart/2018/2/layout/IconVerticalSolidList"/>
    <dgm:cxn modelId="{5F658B42-47C9-40CD-A598-29910FD1E12A}" srcId="{9286B769-068E-4A3C-9144-3404F022F6E1}" destId="{A51961E2-8282-4F4E-AE0A-7FAD453B1507}" srcOrd="1" destOrd="0" parTransId="{E8019B99-B771-4820-964A-9E4E65B4605F}" sibTransId="{1C9E8CBD-0B41-418A-AFAC-C8B113268D3C}"/>
    <dgm:cxn modelId="{0219C368-C322-4E15-9AD7-764DEFD2B1DC}" type="presOf" srcId="{FEE9BCBF-4820-4093-B420-915DE0448CBF}" destId="{B40D65D3-9608-412F-9F15-9CF96FA0BE33}" srcOrd="0" destOrd="0" presId="urn:microsoft.com/office/officeart/2018/2/layout/IconVerticalSolidList"/>
    <dgm:cxn modelId="{14D02A6D-DA3C-44A1-863F-C68BE1EF13CE}" type="presOf" srcId="{DD356864-1ADA-4586-AF20-D6597B461185}" destId="{9C62AE11-0E48-4661-A076-9F279A06262C}" srcOrd="0" destOrd="0" presId="urn:microsoft.com/office/officeart/2018/2/layout/IconVerticalSolidList"/>
    <dgm:cxn modelId="{8A4F5192-FB45-429C-B733-77046F40B03E}" srcId="{9286B769-068E-4A3C-9144-3404F022F6E1}" destId="{DD356864-1ADA-4586-AF20-D6597B461185}" srcOrd="0" destOrd="0" parTransId="{020FA86C-7C36-4E9F-8958-63CE582CD086}" sibTransId="{1DC84281-BDA0-4EA3-96B8-517563C39603}"/>
    <dgm:cxn modelId="{739E8A96-A202-454B-B688-1EDB0F14D863}" type="presOf" srcId="{A51961E2-8282-4F4E-AE0A-7FAD453B1507}" destId="{F6647397-5EA4-46C5-9FCA-90689C18AE39}" srcOrd="0" destOrd="0" presId="urn:microsoft.com/office/officeart/2018/2/layout/IconVerticalSolidList"/>
    <dgm:cxn modelId="{8C2C8DA1-2C16-4792-9561-9CE21D23A562}" srcId="{9286B769-068E-4A3C-9144-3404F022F6E1}" destId="{FEE9BCBF-4820-4093-B420-915DE0448CBF}" srcOrd="2" destOrd="0" parTransId="{FAD07AD1-63D6-4ECE-B2B7-97BA573F8C03}" sibTransId="{15AD8114-DE17-4C57-B66B-9E6079F87501}"/>
    <dgm:cxn modelId="{9AD0144B-A1B2-40CE-9D8F-5ED12E59369C}" type="presParOf" srcId="{E1F0D202-F7B4-4ECD-97A7-FBA52ACA5C28}" destId="{164D86DF-1088-4003-B35B-C96AAD6A637A}" srcOrd="0" destOrd="0" presId="urn:microsoft.com/office/officeart/2018/2/layout/IconVerticalSolidList"/>
    <dgm:cxn modelId="{A68057B9-E918-48ED-9EDD-61CA2FF63F1A}" type="presParOf" srcId="{164D86DF-1088-4003-B35B-C96AAD6A637A}" destId="{6DC68137-579C-4523-A9D4-E81BE2C83C89}" srcOrd="0" destOrd="0" presId="urn:microsoft.com/office/officeart/2018/2/layout/IconVerticalSolidList"/>
    <dgm:cxn modelId="{5230BA9D-45A1-453D-861F-117F77D15EA0}" type="presParOf" srcId="{164D86DF-1088-4003-B35B-C96AAD6A637A}" destId="{89774E70-9F6A-472F-B28B-EEB1DABEE345}" srcOrd="1" destOrd="0" presId="urn:microsoft.com/office/officeart/2018/2/layout/IconVerticalSolidList"/>
    <dgm:cxn modelId="{2FB4475B-343F-4B70-ABD6-B88B60C5FD15}" type="presParOf" srcId="{164D86DF-1088-4003-B35B-C96AAD6A637A}" destId="{DCB952A9-2947-4B78-B5E2-31F2F4895446}" srcOrd="2" destOrd="0" presId="urn:microsoft.com/office/officeart/2018/2/layout/IconVerticalSolidList"/>
    <dgm:cxn modelId="{DC667064-C272-4E57-A64B-5C24F08EE269}" type="presParOf" srcId="{164D86DF-1088-4003-B35B-C96AAD6A637A}" destId="{9C62AE11-0E48-4661-A076-9F279A06262C}" srcOrd="3" destOrd="0" presId="urn:microsoft.com/office/officeart/2018/2/layout/IconVerticalSolidList"/>
    <dgm:cxn modelId="{0C370366-D980-4A2B-90CD-8210E1D4F32B}" type="presParOf" srcId="{E1F0D202-F7B4-4ECD-97A7-FBA52ACA5C28}" destId="{7C496DDF-C4BC-40E2-97D8-E8E0D9F3D25A}" srcOrd="1" destOrd="0" presId="urn:microsoft.com/office/officeart/2018/2/layout/IconVerticalSolidList"/>
    <dgm:cxn modelId="{A0FE5BD7-2290-412C-9CAC-DC9CCE26BCF3}" type="presParOf" srcId="{E1F0D202-F7B4-4ECD-97A7-FBA52ACA5C28}" destId="{CDDD7F66-9EFC-44B3-9C0C-ED85D97B608D}" srcOrd="2" destOrd="0" presId="urn:microsoft.com/office/officeart/2018/2/layout/IconVerticalSolidList"/>
    <dgm:cxn modelId="{452A5023-F922-42BF-8B02-CF9DC204EBA3}" type="presParOf" srcId="{CDDD7F66-9EFC-44B3-9C0C-ED85D97B608D}" destId="{7079FC09-21D0-417C-906D-686D6AB19F00}" srcOrd="0" destOrd="0" presId="urn:microsoft.com/office/officeart/2018/2/layout/IconVerticalSolidList"/>
    <dgm:cxn modelId="{FD8273B9-1A8E-40BF-AD72-11AEE2686749}" type="presParOf" srcId="{CDDD7F66-9EFC-44B3-9C0C-ED85D97B608D}" destId="{203D75A0-EC9F-4745-88F0-1588238ADE2D}" srcOrd="1" destOrd="0" presId="urn:microsoft.com/office/officeart/2018/2/layout/IconVerticalSolidList"/>
    <dgm:cxn modelId="{F76DB644-1B76-4798-AD4F-AFE6DB5D74A6}" type="presParOf" srcId="{CDDD7F66-9EFC-44B3-9C0C-ED85D97B608D}" destId="{123651A0-2C47-486E-B921-C94CC5DA8BB8}" srcOrd="2" destOrd="0" presId="urn:microsoft.com/office/officeart/2018/2/layout/IconVerticalSolidList"/>
    <dgm:cxn modelId="{8DBC38B5-DEEC-4661-B2A4-196575BF7758}" type="presParOf" srcId="{CDDD7F66-9EFC-44B3-9C0C-ED85D97B608D}" destId="{F6647397-5EA4-46C5-9FCA-90689C18AE39}" srcOrd="3" destOrd="0" presId="urn:microsoft.com/office/officeart/2018/2/layout/IconVerticalSolidList"/>
    <dgm:cxn modelId="{48063118-696E-4D92-83F7-5DAC47CFEB53}" type="presParOf" srcId="{E1F0D202-F7B4-4ECD-97A7-FBA52ACA5C28}" destId="{837807D0-4C59-460F-9BE6-12EE956EFDEE}" srcOrd="3" destOrd="0" presId="urn:microsoft.com/office/officeart/2018/2/layout/IconVerticalSolidList"/>
    <dgm:cxn modelId="{1BC17C28-F9DC-4CDB-89EE-449FDE2C683B}" type="presParOf" srcId="{E1F0D202-F7B4-4ECD-97A7-FBA52ACA5C28}" destId="{79D47F0C-E18B-4BD8-88C5-6C75D4B504FF}" srcOrd="4" destOrd="0" presId="urn:microsoft.com/office/officeart/2018/2/layout/IconVerticalSolidList"/>
    <dgm:cxn modelId="{278A0F73-9AA6-4543-8F6D-ABEA0A0F9641}" type="presParOf" srcId="{79D47F0C-E18B-4BD8-88C5-6C75D4B504FF}" destId="{11E3D6B9-8A81-4E37-8411-E65769C4ADB7}" srcOrd="0" destOrd="0" presId="urn:microsoft.com/office/officeart/2018/2/layout/IconVerticalSolidList"/>
    <dgm:cxn modelId="{9FE73BAC-F110-4765-B3C6-F8678146B012}" type="presParOf" srcId="{79D47F0C-E18B-4BD8-88C5-6C75D4B504FF}" destId="{1BDBF8EA-E4C0-461E-90CF-FDB19D5231F2}" srcOrd="1" destOrd="0" presId="urn:microsoft.com/office/officeart/2018/2/layout/IconVerticalSolidList"/>
    <dgm:cxn modelId="{DAE9FD3A-1699-47FC-B45B-BED26C03A89E}" type="presParOf" srcId="{79D47F0C-E18B-4BD8-88C5-6C75D4B504FF}" destId="{013F5D84-F643-4CD6-BB30-4699E74D9ABC}" srcOrd="2" destOrd="0" presId="urn:microsoft.com/office/officeart/2018/2/layout/IconVerticalSolidList"/>
    <dgm:cxn modelId="{731FD805-817B-423B-B435-49F4F7E450B8}" type="presParOf" srcId="{79D47F0C-E18B-4BD8-88C5-6C75D4B504FF}" destId="{B40D65D3-9608-412F-9F15-9CF96FA0BE33}"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B20B2E2-C783-431F-A40B-CE3030C07E3E}"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AFB6DF2D-588E-40DA-AFA5-C7531727DDBC}">
      <dgm:prSet/>
      <dgm:spPr/>
      <dgm:t>
        <a:bodyPr/>
        <a:lstStyle/>
        <a:p>
          <a:pPr>
            <a:lnSpc>
              <a:spcPct val="100000"/>
            </a:lnSpc>
          </a:pPr>
          <a:r>
            <a:rPr lang="en-US" b="0" i="0"/>
            <a:t>Place prompt engineering in the broader context of natural language processing.</a:t>
          </a:r>
          <a:endParaRPr lang="en-US"/>
        </a:p>
      </dgm:t>
    </dgm:pt>
    <dgm:pt modelId="{206C582C-0A32-44CC-BA98-C5195009E6D9}" type="parTrans" cxnId="{790EB3D9-C5D0-4DE5-9DA3-2C9DF5A4311A}">
      <dgm:prSet/>
      <dgm:spPr/>
      <dgm:t>
        <a:bodyPr/>
        <a:lstStyle/>
        <a:p>
          <a:endParaRPr lang="en-US"/>
        </a:p>
      </dgm:t>
    </dgm:pt>
    <dgm:pt modelId="{B41080CC-ED01-4499-AEFB-02F2C8F7F19F}" type="sibTrans" cxnId="{790EB3D9-C5D0-4DE5-9DA3-2C9DF5A4311A}">
      <dgm:prSet/>
      <dgm:spPr/>
      <dgm:t>
        <a:bodyPr/>
        <a:lstStyle/>
        <a:p>
          <a:endParaRPr lang="en-US"/>
        </a:p>
      </dgm:t>
    </dgm:pt>
    <dgm:pt modelId="{8655FF82-E964-48B3-BB1D-C5FB080F0B2A}">
      <dgm:prSet/>
      <dgm:spPr/>
      <dgm:t>
        <a:bodyPr/>
        <a:lstStyle/>
        <a:p>
          <a:pPr>
            <a:lnSpc>
              <a:spcPct val="100000"/>
            </a:lnSpc>
          </a:pPr>
          <a:r>
            <a:rPr lang="en-US" b="0" i="0"/>
            <a:t>Prompt engineering is the formal search for prompts that retrieve desired outputs from language models, where what is desirable is determined by the end user.</a:t>
          </a:r>
          <a:endParaRPr lang="en-US"/>
        </a:p>
      </dgm:t>
    </dgm:pt>
    <dgm:pt modelId="{D6BB4EBB-7278-417F-8BB3-AF2983259D83}" type="parTrans" cxnId="{95E98AE6-6592-4E0B-8251-2DACA084E2FA}">
      <dgm:prSet/>
      <dgm:spPr/>
      <dgm:t>
        <a:bodyPr/>
        <a:lstStyle/>
        <a:p>
          <a:endParaRPr lang="en-US"/>
        </a:p>
      </dgm:t>
    </dgm:pt>
    <dgm:pt modelId="{EC3D4ECB-9CB3-427F-B3A5-C315685EB5C8}" type="sibTrans" cxnId="{95E98AE6-6592-4E0B-8251-2DACA084E2FA}">
      <dgm:prSet/>
      <dgm:spPr/>
      <dgm:t>
        <a:bodyPr/>
        <a:lstStyle/>
        <a:p>
          <a:endParaRPr lang="en-US"/>
        </a:p>
      </dgm:t>
    </dgm:pt>
    <dgm:pt modelId="{DF1C8C36-A26C-4220-80A9-D94D5D6A3CED}" type="pres">
      <dgm:prSet presAssocID="{3B20B2E2-C783-431F-A40B-CE3030C07E3E}" presName="root" presStyleCnt="0">
        <dgm:presLayoutVars>
          <dgm:dir/>
          <dgm:resizeHandles val="exact"/>
        </dgm:presLayoutVars>
      </dgm:prSet>
      <dgm:spPr/>
    </dgm:pt>
    <dgm:pt modelId="{A6B874E9-AE7F-4E04-B5E6-59E042DE9313}" type="pres">
      <dgm:prSet presAssocID="{AFB6DF2D-588E-40DA-AFA5-C7531727DDBC}" presName="compNode" presStyleCnt="0"/>
      <dgm:spPr/>
    </dgm:pt>
    <dgm:pt modelId="{BD6287D5-1DBB-49B0-BBB9-2D3D8AFBA3C4}" type="pres">
      <dgm:prSet presAssocID="{AFB6DF2D-588E-40DA-AFA5-C7531727DDBC}"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rawing Compass"/>
        </a:ext>
      </dgm:extLst>
    </dgm:pt>
    <dgm:pt modelId="{DF2A3484-9BA7-4C03-B939-1C20D20EE47F}" type="pres">
      <dgm:prSet presAssocID="{AFB6DF2D-588E-40DA-AFA5-C7531727DDBC}" presName="spaceRect" presStyleCnt="0"/>
      <dgm:spPr/>
    </dgm:pt>
    <dgm:pt modelId="{1A381F61-367F-4A1C-9B3E-523421AE8BAD}" type="pres">
      <dgm:prSet presAssocID="{AFB6DF2D-588E-40DA-AFA5-C7531727DDBC}" presName="textRect" presStyleLbl="revTx" presStyleIdx="0" presStyleCnt="2">
        <dgm:presLayoutVars>
          <dgm:chMax val="1"/>
          <dgm:chPref val="1"/>
        </dgm:presLayoutVars>
      </dgm:prSet>
      <dgm:spPr/>
    </dgm:pt>
    <dgm:pt modelId="{8F05DF24-3ECF-4AF0-AFB8-9A61D7F3CCE2}" type="pres">
      <dgm:prSet presAssocID="{B41080CC-ED01-4499-AEFB-02F2C8F7F19F}" presName="sibTrans" presStyleCnt="0"/>
      <dgm:spPr/>
    </dgm:pt>
    <dgm:pt modelId="{21BFCF3E-706D-456D-A788-C92A3D0EB177}" type="pres">
      <dgm:prSet presAssocID="{8655FF82-E964-48B3-BB1D-C5FB080F0B2A}" presName="compNode" presStyleCnt="0"/>
      <dgm:spPr/>
    </dgm:pt>
    <dgm:pt modelId="{2D845A60-DD43-4CDD-9ABA-BB0AA753F5D2}" type="pres">
      <dgm:prSet presAssocID="{8655FF82-E964-48B3-BB1D-C5FB080F0B2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lowchart"/>
        </a:ext>
      </dgm:extLst>
    </dgm:pt>
    <dgm:pt modelId="{68254AD1-FB43-475C-A908-B83E13B5DA42}" type="pres">
      <dgm:prSet presAssocID="{8655FF82-E964-48B3-BB1D-C5FB080F0B2A}" presName="spaceRect" presStyleCnt="0"/>
      <dgm:spPr/>
    </dgm:pt>
    <dgm:pt modelId="{41B9A9C6-DA22-4B56-8007-8DF1D913D7C6}" type="pres">
      <dgm:prSet presAssocID="{8655FF82-E964-48B3-BB1D-C5FB080F0B2A}" presName="textRect" presStyleLbl="revTx" presStyleIdx="1" presStyleCnt="2">
        <dgm:presLayoutVars>
          <dgm:chMax val="1"/>
          <dgm:chPref val="1"/>
        </dgm:presLayoutVars>
      </dgm:prSet>
      <dgm:spPr/>
    </dgm:pt>
  </dgm:ptLst>
  <dgm:cxnLst>
    <dgm:cxn modelId="{AE5108A2-64F2-4F94-B8E4-8A9AB84EE7EB}" type="presOf" srcId="{AFB6DF2D-588E-40DA-AFA5-C7531727DDBC}" destId="{1A381F61-367F-4A1C-9B3E-523421AE8BAD}" srcOrd="0" destOrd="0" presId="urn:microsoft.com/office/officeart/2018/2/layout/IconLabelList"/>
    <dgm:cxn modelId="{A6D5B5BD-0C8B-4B32-AE59-3B0FD34FF5D6}" type="presOf" srcId="{3B20B2E2-C783-431F-A40B-CE3030C07E3E}" destId="{DF1C8C36-A26C-4220-80A9-D94D5D6A3CED}" srcOrd="0" destOrd="0" presId="urn:microsoft.com/office/officeart/2018/2/layout/IconLabelList"/>
    <dgm:cxn modelId="{E38D2BC0-F02A-4BA6-AA22-603C9E08A8AF}" type="presOf" srcId="{8655FF82-E964-48B3-BB1D-C5FB080F0B2A}" destId="{41B9A9C6-DA22-4B56-8007-8DF1D913D7C6}" srcOrd="0" destOrd="0" presId="urn:microsoft.com/office/officeart/2018/2/layout/IconLabelList"/>
    <dgm:cxn modelId="{790EB3D9-C5D0-4DE5-9DA3-2C9DF5A4311A}" srcId="{3B20B2E2-C783-431F-A40B-CE3030C07E3E}" destId="{AFB6DF2D-588E-40DA-AFA5-C7531727DDBC}" srcOrd="0" destOrd="0" parTransId="{206C582C-0A32-44CC-BA98-C5195009E6D9}" sibTransId="{B41080CC-ED01-4499-AEFB-02F2C8F7F19F}"/>
    <dgm:cxn modelId="{95E98AE6-6592-4E0B-8251-2DACA084E2FA}" srcId="{3B20B2E2-C783-431F-A40B-CE3030C07E3E}" destId="{8655FF82-E964-48B3-BB1D-C5FB080F0B2A}" srcOrd="1" destOrd="0" parTransId="{D6BB4EBB-7278-417F-8BB3-AF2983259D83}" sibTransId="{EC3D4ECB-9CB3-427F-B3A5-C315685EB5C8}"/>
    <dgm:cxn modelId="{B3EACB85-79E5-4E02-95A3-FAF08E914918}" type="presParOf" srcId="{DF1C8C36-A26C-4220-80A9-D94D5D6A3CED}" destId="{A6B874E9-AE7F-4E04-B5E6-59E042DE9313}" srcOrd="0" destOrd="0" presId="urn:microsoft.com/office/officeart/2018/2/layout/IconLabelList"/>
    <dgm:cxn modelId="{48AEEE89-06EC-4D5F-9992-5828BA39FE91}" type="presParOf" srcId="{A6B874E9-AE7F-4E04-B5E6-59E042DE9313}" destId="{BD6287D5-1DBB-49B0-BBB9-2D3D8AFBA3C4}" srcOrd="0" destOrd="0" presId="urn:microsoft.com/office/officeart/2018/2/layout/IconLabelList"/>
    <dgm:cxn modelId="{A9329695-F001-4130-A059-4B8AD192F21D}" type="presParOf" srcId="{A6B874E9-AE7F-4E04-B5E6-59E042DE9313}" destId="{DF2A3484-9BA7-4C03-B939-1C20D20EE47F}" srcOrd="1" destOrd="0" presId="urn:microsoft.com/office/officeart/2018/2/layout/IconLabelList"/>
    <dgm:cxn modelId="{884FBCF0-E3D9-4BA6-9A97-09EF3C768033}" type="presParOf" srcId="{A6B874E9-AE7F-4E04-B5E6-59E042DE9313}" destId="{1A381F61-367F-4A1C-9B3E-523421AE8BAD}" srcOrd="2" destOrd="0" presId="urn:microsoft.com/office/officeart/2018/2/layout/IconLabelList"/>
    <dgm:cxn modelId="{FE974A21-5826-43DA-B94B-C478788A119E}" type="presParOf" srcId="{DF1C8C36-A26C-4220-80A9-D94D5D6A3CED}" destId="{8F05DF24-3ECF-4AF0-AFB8-9A61D7F3CCE2}" srcOrd="1" destOrd="0" presId="urn:microsoft.com/office/officeart/2018/2/layout/IconLabelList"/>
    <dgm:cxn modelId="{AB6152DE-77E8-45A3-B03F-F049AFDC5E7C}" type="presParOf" srcId="{DF1C8C36-A26C-4220-80A9-D94D5D6A3CED}" destId="{21BFCF3E-706D-456D-A788-C92A3D0EB177}" srcOrd="2" destOrd="0" presId="urn:microsoft.com/office/officeart/2018/2/layout/IconLabelList"/>
    <dgm:cxn modelId="{62BA9566-3F5F-408D-AA11-58BBF842AE86}" type="presParOf" srcId="{21BFCF3E-706D-456D-A788-C92A3D0EB177}" destId="{2D845A60-DD43-4CDD-9ABA-BB0AA753F5D2}" srcOrd="0" destOrd="0" presId="urn:microsoft.com/office/officeart/2018/2/layout/IconLabelList"/>
    <dgm:cxn modelId="{A29C8711-305F-4BC3-ABF3-3750E53BC892}" type="presParOf" srcId="{21BFCF3E-706D-456D-A788-C92A3D0EB177}" destId="{68254AD1-FB43-475C-A908-B83E13B5DA42}" srcOrd="1" destOrd="0" presId="urn:microsoft.com/office/officeart/2018/2/layout/IconLabelList"/>
    <dgm:cxn modelId="{B42A0351-8525-4737-97D4-4FA98B5EC81F}" type="presParOf" srcId="{21BFCF3E-706D-456D-A788-C92A3D0EB177}" destId="{41B9A9C6-DA22-4B56-8007-8DF1D913D7C6}" srcOrd="2" destOrd="0" presId="urn:microsoft.com/office/officeart/2018/2/layout/Icon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F8B541-588C-4021-9E0A-FD013E1C3F01}"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07596D1D-0A03-4879-9F0E-FE0B7FF4F78E}">
      <dgm:prSet/>
      <dgm:spPr/>
      <dgm:t>
        <a:bodyPr/>
        <a:lstStyle/>
        <a:p>
          <a:r>
            <a:rPr lang="en-US" b="1" i="0"/>
            <a:t>Definition of Prompt Engineering</a:t>
          </a:r>
          <a:endParaRPr lang="en-US"/>
        </a:p>
      </dgm:t>
    </dgm:pt>
    <dgm:pt modelId="{D7F61420-F9E4-432D-8193-74E683D2A02D}" type="parTrans" cxnId="{B4E47277-1EF9-477A-81ED-34120327A640}">
      <dgm:prSet/>
      <dgm:spPr/>
      <dgm:t>
        <a:bodyPr/>
        <a:lstStyle/>
        <a:p>
          <a:endParaRPr lang="en-US"/>
        </a:p>
      </dgm:t>
    </dgm:pt>
    <dgm:pt modelId="{C39B203C-E144-4BC5-91F0-5EB9A3D54E98}" type="sibTrans" cxnId="{B4E47277-1EF9-477A-81ED-34120327A640}">
      <dgm:prSet/>
      <dgm:spPr/>
      <dgm:t>
        <a:bodyPr/>
        <a:lstStyle/>
        <a:p>
          <a:endParaRPr lang="en-US"/>
        </a:p>
      </dgm:t>
    </dgm:pt>
    <dgm:pt modelId="{B499BB50-E9DD-439F-BE68-A859B8905BC7}">
      <dgm:prSet/>
      <dgm:spPr/>
      <dgm:t>
        <a:bodyPr/>
        <a:lstStyle/>
        <a:p>
          <a:r>
            <a:rPr lang="en-US" b="1" i="0"/>
            <a:t>Impact of Prompts</a:t>
          </a:r>
          <a:endParaRPr lang="en-US"/>
        </a:p>
      </dgm:t>
    </dgm:pt>
    <dgm:pt modelId="{A078C1A3-3B0F-475C-B0A3-E509CBB89220}" type="parTrans" cxnId="{5AFB476E-6E7C-4BEB-B15C-293DB8875EF3}">
      <dgm:prSet/>
      <dgm:spPr/>
      <dgm:t>
        <a:bodyPr/>
        <a:lstStyle/>
        <a:p>
          <a:endParaRPr lang="en-US"/>
        </a:p>
      </dgm:t>
    </dgm:pt>
    <dgm:pt modelId="{329B5C76-4C84-4682-A9D1-CE604A71FF9E}" type="sibTrans" cxnId="{5AFB476E-6E7C-4BEB-B15C-293DB8875EF3}">
      <dgm:prSet/>
      <dgm:spPr/>
      <dgm:t>
        <a:bodyPr/>
        <a:lstStyle/>
        <a:p>
          <a:endParaRPr lang="en-US"/>
        </a:p>
      </dgm:t>
    </dgm:pt>
    <dgm:pt modelId="{202D97F4-D366-4348-B774-7DEAB9437B86}">
      <dgm:prSet/>
      <dgm:spPr/>
      <dgm:t>
        <a:bodyPr/>
        <a:lstStyle/>
        <a:p>
          <a:r>
            <a:rPr lang="en-US" b="1" i="0"/>
            <a:t>Prompt Engineering in Context</a:t>
          </a:r>
          <a:endParaRPr lang="en-US"/>
        </a:p>
      </dgm:t>
    </dgm:pt>
    <dgm:pt modelId="{3FA08C52-0EDA-46FE-A975-A619A258A7B9}" type="parTrans" cxnId="{A612C4EC-778F-49A3-AFA4-B8EA3CEB06C3}">
      <dgm:prSet/>
      <dgm:spPr/>
      <dgm:t>
        <a:bodyPr/>
        <a:lstStyle/>
        <a:p>
          <a:endParaRPr lang="en-US"/>
        </a:p>
      </dgm:t>
    </dgm:pt>
    <dgm:pt modelId="{0E5F4E43-BEC0-4E67-B75A-46808D3398E2}" type="sibTrans" cxnId="{A612C4EC-778F-49A3-AFA4-B8EA3CEB06C3}">
      <dgm:prSet/>
      <dgm:spPr/>
      <dgm:t>
        <a:bodyPr/>
        <a:lstStyle/>
        <a:p>
          <a:endParaRPr lang="en-US"/>
        </a:p>
      </dgm:t>
    </dgm:pt>
    <dgm:pt modelId="{0EEB94CE-D609-45DE-A719-ED6AC3990D3C}">
      <dgm:prSet/>
      <dgm:spPr/>
      <dgm:t>
        <a:bodyPr/>
        <a:lstStyle/>
        <a:p>
          <a:r>
            <a:rPr lang="en-US" b="1" i="0"/>
            <a:t>Practical Example</a:t>
          </a:r>
          <a:endParaRPr lang="en-US"/>
        </a:p>
      </dgm:t>
    </dgm:pt>
    <dgm:pt modelId="{0B0C2752-0B2B-45A6-A371-36D15038102E}" type="parTrans" cxnId="{A3A18DB2-F9F9-48F2-8599-E168D2095455}">
      <dgm:prSet/>
      <dgm:spPr/>
      <dgm:t>
        <a:bodyPr/>
        <a:lstStyle/>
        <a:p>
          <a:endParaRPr lang="en-US"/>
        </a:p>
      </dgm:t>
    </dgm:pt>
    <dgm:pt modelId="{4BF6EF05-B782-419D-B89C-BB11AA274DD0}" type="sibTrans" cxnId="{A3A18DB2-F9F9-48F2-8599-E168D2095455}">
      <dgm:prSet/>
      <dgm:spPr/>
      <dgm:t>
        <a:bodyPr/>
        <a:lstStyle/>
        <a:p>
          <a:endParaRPr lang="en-US"/>
        </a:p>
      </dgm:t>
    </dgm:pt>
    <dgm:pt modelId="{52FD7C79-F65F-4453-BC3A-DB9538A56D95}">
      <dgm:prSet/>
      <dgm:spPr/>
      <dgm:t>
        <a:bodyPr/>
        <a:lstStyle/>
        <a:p>
          <a:r>
            <a:rPr lang="en-US" b="1" i="0"/>
            <a:t>Real-World Applications</a:t>
          </a:r>
          <a:endParaRPr lang="en-US"/>
        </a:p>
      </dgm:t>
    </dgm:pt>
    <dgm:pt modelId="{6DEFE82D-1DDF-4CC2-AEE7-2C242B9F285B}" type="parTrans" cxnId="{1D9B1609-DAC6-4102-A8E6-3935E6A4263B}">
      <dgm:prSet/>
      <dgm:spPr/>
      <dgm:t>
        <a:bodyPr/>
        <a:lstStyle/>
        <a:p>
          <a:endParaRPr lang="en-US"/>
        </a:p>
      </dgm:t>
    </dgm:pt>
    <dgm:pt modelId="{3393DA6E-8884-4D4F-AB62-D0DF4840D1EA}" type="sibTrans" cxnId="{1D9B1609-DAC6-4102-A8E6-3935E6A4263B}">
      <dgm:prSet/>
      <dgm:spPr/>
      <dgm:t>
        <a:bodyPr/>
        <a:lstStyle/>
        <a:p>
          <a:endParaRPr lang="en-US"/>
        </a:p>
      </dgm:t>
    </dgm:pt>
    <dgm:pt modelId="{46E5746C-6B77-C14B-BC5A-23E3A3FA7B62}" type="pres">
      <dgm:prSet presAssocID="{7FF8B541-588C-4021-9E0A-FD013E1C3F01}" presName="linear" presStyleCnt="0">
        <dgm:presLayoutVars>
          <dgm:animLvl val="lvl"/>
          <dgm:resizeHandles val="exact"/>
        </dgm:presLayoutVars>
      </dgm:prSet>
      <dgm:spPr/>
    </dgm:pt>
    <dgm:pt modelId="{53FE734C-BD2D-8F45-B35B-BFA2A6544692}" type="pres">
      <dgm:prSet presAssocID="{07596D1D-0A03-4879-9F0E-FE0B7FF4F78E}" presName="parentText" presStyleLbl="node1" presStyleIdx="0" presStyleCnt="5">
        <dgm:presLayoutVars>
          <dgm:chMax val="0"/>
          <dgm:bulletEnabled val="1"/>
        </dgm:presLayoutVars>
      </dgm:prSet>
      <dgm:spPr/>
    </dgm:pt>
    <dgm:pt modelId="{19C95C21-E27E-0741-956D-11E18F7F472E}" type="pres">
      <dgm:prSet presAssocID="{C39B203C-E144-4BC5-91F0-5EB9A3D54E98}" presName="spacer" presStyleCnt="0"/>
      <dgm:spPr/>
    </dgm:pt>
    <dgm:pt modelId="{602BAD46-A597-6A47-8A68-1FE10ACE8EE1}" type="pres">
      <dgm:prSet presAssocID="{B499BB50-E9DD-439F-BE68-A859B8905BC7}" presName="parentText" presStyleLbl="node1" presStyleIdx="1" presStyleCnt="5">
        <dgm:presLayoutVars>
          <dgm:chMax val="0"/>
          <dgm:bulletEnabled val="1"/>
        </dgm:presLayoutVars>
      </dgm:prSet>
      <dgm:spPr/>
    </dgm:pt>
    <dgm:pt modelId="{A07D36FA-05DF-A141-BD0B-45374DB27F21}" type="pres">
      <dgm:prSet presAssocID="{329B5C76-4C84-4682-A9D1-CE604A71FF9E}" presName="spacer" presStyleCnt="0"/>
      <dgm:spPr/>
    </dgm:pt>
    <dgm:pt modelId="{2FF10CFF-50A9-5048-BB86-6A783DD1D7E4}" type="pres">
      <dgm:prSet presAssocID="{202D97F4-D366-4348-B774-7DEAB9437B86}" presName="parentText" presStyleLbl="node1" presStyleIdx="2" presStyleCnt="5">
        <dgm:presLayoutVars>
          <dgm:chMax val="0"/>
          <dgm:bulletEnabled val="1"/>
        </dgm:presLayoutVars>
      </dgm:prSet>
      <dgm:spPr/>
    </dgm:pt>
    <dgm:pt modelId="{A69C2D63-0742-D141-9110-5D782CEE4407}" type="pres">
      <dgm:prSet presAssocID="{0E5F4E43-BEC0-4E67-B75A-46808D3398E2}" presName="spacer" presStyleCnt="0"/>
      <dgm:spPr/>
    </dgm:pt>
    <dgm:pt modelId="{D11C6588-AB1E-F24A-9415-1B4CA33A5235}" type="pres">
      <dgm:prSet presAssocID="{0EEB94CE-D609-45DE-A719-ED6AC3990D3C}" presName="parentText" presStyleLbl="node1" presStyleIdx="3" presStyleCnt="5">
        <dgm:presLayoutVars>
          <dgm:chMax val="0"/>
          <dgm:bulletEnabled val="1"/>
        </dgm:presLayoutVars>
      </dgm:prSet>
      <dgm:spPr/>
    </dgm:pt>
    <dgm:pt modelId="{7275D805-71B9-8E4C-870C-BFDB111534CA}" type="pres">
      <dgm:prSet presAssocID="{4BF6EF05-B782-419D-B89C-BB11AA274DD0}" presName="spacer" presStyleCnt="0"/>
      <dgm:spPr/>
    </dgm:pt>
    <dgm:pt modelId="{D914F12A-14E1-4F46-86FA-044A7ED4B024}" type="pres">
      <dgm:prSet presAssocID="{52FD7C79-F65F-4453-BC3A-DB9538A56D95}" presName="parentText" presStyleLbl="node1" presStyleIdx="4" presStyleCnt="5">
        <dgm:presLayoutVars>
          <dgm:chMax val="0"/>
          <dgm:bulletEnabled val="1"/>
        </dgm:presLayoutVars>
      </dgm:prSet>
      <dgm:spPr/>
    </dgm:pt>
  </dgm:ptLst>
  <dgm:cxnLst>
    <dgm:cxn modelId="{1D9B1609-DAC6-4102-A8E6-3935E6A4263B}" srcId="{7FF8B541-588C-4021-9E0A-FD013E1C3F01}" destId="{52FD7C79-F65F-4453-BC3A-DB9538A56D95}" srcOrd="4" destOrd="0" parTransId="{6DEFE82D-1DDF-4CC2-AEE7-2C242B9F285B}" sibTransId="{3393DA6E-8884-4D4F-AB62-D0DF4840D1EA}"/>
    <dgm:cxn modelId="{AE84C322-15D0-014E-A29C-45078D2D5802}" type="presOf" srcId="{52FD7C79-F65F-4453-BC3A-DB9538A56D95}" destId="{D914F12A-14E1-4F46-86FA-044A7ED4B024}" srcOrd="0" destOrd="0" presId="urn:microsoft.com/office/officeart/2005/8/layout/vList2"/>
    <dgm:cxn modelId="{8D3DE139-7FE8-D944-8E8F-B8D7996FC293}" type="presOf" srcId="{7FF8B541-588C-4021-9E0A-FD013E1C3F01}" destId="{46E5746C-6B77-C14B-BC5A-23E3A3FA7B62}" srcOrd="0" destOrd="0" presId="urn:microsoft.com/office/officeart/2005/8/layout/vList2"/>
    <dgm:cxn modelId="{8789173A-92F6-304F-ADF4-61C1C5EFB9B4}" type="presOf" srcId="{0EEB94CE-D609-45DE-A719-ED6AC3990D3C}" destId="{D11C6588-AB1E-F24A-9415-1B4CA33A5235}" srcOrd="0" destOrd="0" presId="urn:microsoft.com/office/officeart/2005/8/layout/vList2"/>
    <dgm:cxn modelId="{EA4AA166-14D5-3A43-A8C5-54319528E7D3}" type="presOf" srcId="{B499BB50-E9DD-439F-BE68-A859B8905BC7}" destId="{602BAD46-A597-6A47-8A68-1FE10ACE8EE1}" srcOrd="0" destOrd="0" presId="urn:microsoft.com/office/officeart/2005/8/layout/vList2"/>
    <dgm:cxn modelId="{5AFB476E-6E7C-4BEB-B15C-293DB8875EF3}" srcId="{7FF8B541-588C-4021-9E0A-FD013E1C3F01}" destId="{B499BB50-E9DD-439F-BE68-A859B8905BC7}" srcOrd="1" destOrd="0" parTransId="{A078C1A3-3B0F-475C-B0A3-E509CBB89220}" sibTransId="{329B5C76-4C84-4682-A9D1-CE604A71FF9E}"/>
    <dgm:cxn modelId="{B4E47277-1EF9-477A-81ED-34120327A640}" srcId="{7FF8B541-588C-4021-9E0A-FD013E1C3F01}" destId="{07596D1D-0A03-4879-9F0E-FE0B7FF4F78E}" srcOrd="0" destOrd="0" parTransId="{D7F61420-F9E4-432D-8193-74E683D2A02D}" sibTransId="{C39B203C-E144-4BC5-91F0-5EB9A3D54E98}"/>
    <dgm:cxn modelId="{A3A18DB2-F9F9-48F2-8599-E168D2095455}" srcId="{7FF8B541-588C-4021-9E0A-FD013E1C3F01}" destId="{0EEB94CE-D609-45DE-A719-ED6AC3990D3C}" srcOrd="3" destOrd="0" parTransId="{0B0C2752-0B2B-45A6-A371-36D15038102E}" sibTransId="{4BF6EF05-B782-419D-B89C-BB11AA274DD0}"/>
    <dgm:cxn modelId="{C32ED9CC-DC8B-9943-8309-678506B53778}" type="presOf" srcId="{07596D1D-0A03-4879-9F0E-FE0B7FF4F78E}" destId="{53FE734C-BD2D-8F45-B35B-BFA2A6544692}" srcOrd="0" destOrd="0" presId="urn:microsoft.com/office/officeart/2005/8/layout/vList2"/>
    <dgm:cxn modelId="{A612C4EC-778F-49A3-AFA4-B8EA3CEB06C3}" srcId="{7FF8B541-588C-4021-9E0A-FD013E1C3F01}" destId="{202D97F4-D366-4348-B774-7DEAB9437B86}" srcOrd="2" destOrd="0" parTransId="{3FA08C52-0EDA-46FE-A975-A619A258A7B9}" sibTransId="{0E5F4E43-BEC0-4E67-B75A-46808D3398E2}"/>
    <dgm:cxn modelId="{0F7BF9FD-F612-2F44-8667-98919D27A023}" type="presOf" srcId="{202D97F4-D366-4348-B774-7DEAB9437B86}" destId="{2FF10CFF-50A9-5048-BB86-6A783DD1D7E4}" srcOrd="0" destOrd="0" presId="urn:microsoft.com/office/officeart/2005/8/layout/vList2"/>
    <dgm:cxn modelId="{29F38655-9041-8E40-BCA5-3C2CB4E31EEC}" type="presParOf" srcId="{46E5746C-6B77-C14B-BC5A-23E3A3FA7B62}" destId="{53FE734C-BD2D-8F45-B35B-BFA2A6544692}" srcOrd="0" destOrd="0" presId="urn:microsoft.com/office/officeart/2005/8/layout/vList2"/>
    <dgm:cxn modelId="{0683E230-46F3-8340-AB10-366057114561}" type="presParOf" srcId="{46E5746C-6B77-C14B-BC5A-23E3A3FA7B62}" destId="{19C95C21-E27E-0741-956D-11E18F7F472E}" srcOrd="1" destOrd="0" presId="urn:microsoft.com/office/officeart/2005/8/layout/vList2"/>
    <dgm:cxn modelId="{6640BB5D-1B59-4240-B06D-3381510B74CE}" type="presParOf" srcId="{46E5746C-6B77-C14B-BC5A-23E3A3FA7B62}" destId="{602BAD46-A597-6A47-8A68-1FE10ACE8EE1}" srcOrd="2" destOrd="0" presId="urn:microsoft.com/office/officeart/2005/8/layout/vList2"/>
    <dgm:cxn modelId="{15A4B980-F342-4746-A95C-90B922B74F71}" type="presParOf" srcId="{46E5746C-6B77-C14B-BC5A-23E3A3FA7B62}" destId="{A07D36FA-05DF-A141-BD0B-45374DB27F21}" srcOrd="3" destOrd="0" presId="urn:microsoft.com/office/officeart/2005/8/layout/vList2"/>
    <dgm:cxn modelId="{431F6FC5-7FE6-9445-8A5F-D7756718F649}" type="presParOf" srcId="{46E5746C-6B77-C14B-BC5A-23E3A3FA7B62}" destId="{2FF10CFF-50A9-5048-BB86-6A783DD1D7E4}" srcOrd="4" destOrd="0" presId="urn:microsoft.com/office/officeart/2005/8/layout/vList2"/>
    <dgm:cxn modelId="{2E70DF95-0CB7-D140-B980-D592E47EA0A4}" type="presParOf" srcId="{46E5746C-6B77-C14B-BC5A-23E3A3FA7B62}" destId="{A69C2D63-0742-D141-9110-5D782CEE4407}" srcOrd="5" destOrd="0" presId="urn:microsoft.com/office/officeart/2005/8/layout/vList2"/>
    <dgm:cxn modelId="{48C0C662-D609-FB46-983F-3E6364AD50C0}" type="presParOf" srcId="{46E5746C-6B77-C14B-BC5A-23E3A3FA7B62}" destId="{D11C6588-AB1E-F24A-9415-1B4CA33A5235}" srcOrd="6" destOrd="0" presId="urn:microsoft.com/office/officeart/2005/8/layout/vList2"/>
    <dgm:cxn modelId="{37012646-EA27-D044-BB3D-6B519FD5600C}" type="presParOf" srcId="{46E5746C-6B77-C14B-BC5A-23E3A3FA7B62}" destId="{7275D805-71B9-8E4C-870C-BFDB111534CA}" srcOrd="7" destOrd="0" presId="urn:microsoft.com/office/officeart/2005/8/layout/vList2"/>
    <dgm:cxn modelId="{E6BF70AC-84D6-8C4E-BBAF-1242E8CA8F35}" type="presParOf" srcId="{46E5746C-6B77-C14B-BC5A-23E3A3FA7B62}" destId="{D914F12A-14E1-4F46-86FA-044A7ED4B024}"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E3473B-695E-4EC8-895D-C95026521E74}"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C272A05-45CA-4B06-97B5-A7A03D2CBFC3}">
      <dgm:prSet/>
      <dgm:spPr/>
      <dgm:t>
        <a:bodyPr/>
        <a:lstStyle/>
        <a:p>
          <a:pPr>
            <a:lnSpc>
              <a:spcPct val="100000"/>
            </a:lnSpc>
          </a:pPr>
          <a:r>
            <a:rPr lang="en-US" b="0" i="0"/>
            <a:t>Definition of prompt engineering.</a:t>
          </a:r>
          <a:endParaRPr lang="en-US"/>
        </a:p>
      </dgm:t>
    </dgm:pt>
    <dgm:pt modelId="{BB65097F-ED95-417A-8640-647FB50327C3}" type="parTrans" cxnId="{D43D2AC5-7F75-4463-A6E3-FF5D1E67F535}">
      <dgm:prSet/>
      <dgm:spPr/>
      <dgm:t>
        <a:bodyPr/>
        <a:lstStyle/>
        <a:p>
          <a:endParaRPr lang="en-US"/>
        </a:p>
      </dgm:t>
    </dgm:pt>
    <dgm:pt modelId="{D8FFE71F-FA39-47C5-BF33-7F2A8346A5B2}" type="sibTrans" cxnId="{D43D2AC5-7F75-4463-A6E3-FF5D1E67F535}">
      <dgm:prSet/>
      <dgm:spPr/>
      <dgm:t>
        <a:bodyPr/>
        <a:lstStyle/>
        <a:p>
          <a:endParaRPr lang="en-US"/>
        </a:p>
      </dgm:t>
    </dgm:pt>
    <dgm:pt modelId="{E3474563-F003-4F65-A8A4-70742BF32C74}">
      <dgm:prSet/>
      <dgm:spPr/>
      <dgm:t>
        <a:bodyPr/>
        <a:lstStyle/>
        <a:p>
          <a:pPr>
            <a:lnSpc>
              <a:spcPct val="100000"/>
            </a:lnSpc>
          </a:pPr>
          <a:r>
            <a:rPr lang="en-US" b="0" i="0"/>
            <a:t>Importance and relevance.</a:t>
          </a:r>
          <a:endParaRPr lang="en-US"/>
        </a:p>
      </dgm:t>
    </dgm:pt>
    <dgm:pt modelId="{998D8937-25D1-47C0-BEC6-9CCF9EF76872}" type="parTrans" cxnId="{1169A08A-639C-4C86-9B66-B242C411D119}">
      <dgm:prSet/>
      <dgm:spPr/>
      <dgm:t>
        <a:bodyPr/>
        <a:lstStyle/>
        <a:p>
          <a:endParaRPr lang="en-US"/>
        </a:p>
      </dgm:t>
    </dgm:pt>
    <dgm:pt modelId="{254E8112-0686-49E5-8F74-2C800885F6B5}" type="sibTrans" cxnId="{1169A08A-639C-4C86-9B66-B242C411D119}">
      <dgm:prSet/>
      <dgm:spPr/>
      <dgm:t>
        <a:bodyPr/>
        <a:lstStyle/>
        <a:p>
          <a:endParaRPr lang="en-US"/>
        </a:p>
      </dgm:t>
    </dgm:pt>
    <dgm:pt modelId="{28DFF070-CF16-4270-9D59-B8116B97169F}">
      <dgm:prSet/>
      <dgm:spPr/>
      <dgm:t>
        <a:bodyPr/>
        <a:lstStyle/>
        <a:p>
          <a:pPr>
            <a:lnSpc>
              <a:spcPct val="100000"/>
            </a:lnSpc>
          </a:pPr>
          <a:r>
            <a:rPr lang="en-US" b="0" i="0"/>
            <a:t>Examples of prompt engineering in real-world applications.</a:t>
          </a:r>
          <a:endParaRPr lang="en-US"/>
        </a:p>
      </dgm:t>
    </dgm:pt>
    <dgm:pt modelId="{2F9A1341-E193-48C2-92F7-E128012DFCF9}" type="parTrans" cxnId="{C1755934-3A56-4CBD-A6D6-EA322DBFEBC7}">
      <dgm:prSet/>
      <dgm:spPr/>
      <dgm:t>
        <a:bodyPr/>
        <a:lstStyle/>
        <a:p>
          <a:endParaRPr lang="en-US"/>
        </a:p>
      </dgm:t>
    </dgm:pt>
    <dgm:pt modelId="{964D4F6D-F100-434F-ABAC-705929C21975}" type="sibTrans" cxnId="{C1755934-3A56-4CBD-A6D6-EA322DBFEBC7}">
      <dgm:prSet/>
      <dgm:spPr/>
      <dgm:t>
        <a:bodyPr/>
        <a:lstStyle/>
        <a:p>
          <a:endParaRPr lang="en-US"/>
        </a:p>
      </dgm:t>
    </dgm:pt>
    <dgm:pt modelId="{237D6FFE-1013-4D5B-B35F-135A892FE4D7}">
      <dgm:prSet/>
      <dgm:spPr/>
      <dgm:t>
        <a:bodyPr/>
        <a:lstStyle/>
        <a:p>
          <a:pPr>
            <a:lnSpc>
              <a:spcPct val="100000"/>
            </a:lnSpc>
          </a:pPr>
          <a:r>
            <a:rPr lang="en-US" b="0" i="0"/>
            <a:t>The role of prompts in controlling language models.</a:t>
          </a:r>
          <a:endParaRPr lang="en-US"/>
        </a:p>
      </dgm:t>
    </dgm:pt>
    <dgm:pt modelId="{47F53FED-7C6E-4C33-89C6-D2D1C5C5CD42}" type="parTrans" cxnId="{FAB4A848-5B05-438A-AC7D-C1D93008BB96}">
      <dgm:prSet/>
      <dgm:spPr/>
      <dgm:t>
        <a:bodyPr/>
        <a:lstStyle/>
        <a:p>
          <a:endParaRPr lang="en-US"/>
        </a:p>
      </dgm:t>
    </dgm:pt>
    <dgm:pt modelId="{0B08D9CB-FFAF-45DF-A833-9915BEEC14B2}" type="sibTrans" cxnId="{FAB4A848-5B05-438A-AC7D-C1D93008BB96}">
      <dgm:prSet/>
      <dgm:spPr/>
      <dgm:t>
        <a:bodyPr/>
        <a:lstStyle/>
        <a:p>
          <a:endParaRPr lang="en-US"/>
        </a:p>
      </dgm:t>
    </dgm:pt>
    <dgm:pt modelId="{FB8CF36D-331B-424E-907E-F4D283D2DA17}" type="pres">
      <dgm:prSet presAssocID="{78E3473B-695E-4EC8-895D-C95026521E74}" presName="root" presStyleCnt="0">
        <dgm:presLayoutVars>
          <dgm:dir/>
          <dgm:resizeHandles val="exact"/>
        </dgm:presLayoutVars>
      </dgm:prSet>
      <dgm:spPr/>
    </dgm:pt>
    <dgm:pt modelId="{E2A3965C-4D21-4433-8DCF-7A240DC01664}" type="pres">
      <dgm:prSet presAssocID="{CC272A05-45CA-4B06-97B5-A7A03D2CBFC3}" presName="compNode" presStyleCnt="0"/>
      <dgm:spPr/>
    </dgm:pt>
    <dgm:pt modelId="{85480ADC-F7EC-4326-B464-EAD101887429}" type="pres">
      <dgm:prSet presAssocID="{CC272A05-45CA-4B06-97B5-A7A03D2CBFC3}" presName="bgRect" presStyleLbl="bgShp" presStyleIdx="0" presStyleCnt="4"/>
      <dgm:spPr/>
    </dgm:pt>
    <dgm:pt modelId="{2CEDD5D8-94AD-4F08-B0C5-EB7E1F17A937}" type="pres">
      <dgm:prSet presAssocID="{CC272A05-45CA-4B06-97B5-A7A03D2CBFC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Gears"/>
        </a:ext>
      </dgm:extLst>
    </dgm:pt>
    <dgm:pt modelId="{C1AEF7E0-0683-465E-A9DB-B293244B733D}" type="pres">
      <dgm:prSet presAssocID="{CC272A05-45CA-4B06-97B5-A7A03D2CBFC3}" presName="spaceRect" presStyleCnt="0"/>
      <dgm:spPr/>
    </dgm:pt>
    <dgm:pt modelId="{441E3885-9434-4F41-B5F4-E44724EA405B}" type="pres">
      <dgm:prSet presAssocID="{CC272A05-45CA-4B06-97B5-A7A03D2CBFC3}" presName="parTx" presStyleLbl="revTx" presStyleIdx="0" presStyleCnt="4">
        <dgm:presLayoutVars>
          <dgm:chMax val="0"/>
          <dgm:chPref val="0"/>
        </dgm:presLayoutVars>
      </dgm:prSet>
      <dgm:spPr/>
    </dgm:pt>
    <dgm:pt modelId="{FD2B6ED2-7487-430A-9C99-A95F320AAED0}" type="pres">
      <dgm:prSet presAssocID="{D8FFE71F-FA39-47C5-BF33-7F2A8346A5B2}" presName="sibTrans" presStyleCnt="0"/>
      <dgm:spPr/>
    </dgm:pt>
    <dgm:pt modelId="{6E8945B7-9BAD-4AB4-96F9-C91F6D0D9C55}" type="pres">
      <dgm:prSet presAssocID="{E3474563-F003-4F65-A8A4-70742BF32C74}" presName="compNode" presStyleCnt="0"/>
      <dgm:spPr/>
    </dgm:pt>
    <dgm:pt modelId="{AB6004EA-2AC5-4240-BA0A-81A80E609F11}" type="pres">
      <dgm:prSet presAssocID="{E3474563-F003-4F65-A8A4-70742BF32C74}" presName="bgRect" presStyleLbl="bgShp" presStyleIdx="1" presStyleCnt="4"/>
      <dgm:spPr/>
    </dgm:pt>
    <dgm:pt modelId="{73143735-EF35-4928-B766-2889900B373B}" type="pres">
      <dgm:prSet presAssocID="{E3474563-F003-4F65-A8A4-70742BF32C7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otes"/>
        </a:ext>
      </dgm:extLst>
    </dgm:pt>
    <dgm:pt modelId="{0DB0B17F-D8A0-4A49-A78A-23CE1A3DEFFF}" type="pres">
      <dgm:prSet presAssocID="{E3474563-F003-4F65-A8A4-70742BF32C74}" presName="spaceRect" presStyleCnt="0"/>
      <dgm:spPr/>
    </dgm:pt>
    <dgm:pt modelId="{B212E846-BE48-4C89-90C8-B98E2D5A92B4}" type="pres">
      <dgm:prSet presAssocID="{E3474563-F003-4F65-A8A4-70742BF32C74}" presName="parTx" presStyleLbl="revTx" presStyleIdx="1" presStyleCnt="4">
        <dgm:presLayoutVars>
          <dgm:chMax val="0"/>
          <dgm:chPref val="0"/>
        </dgm:presLayoutVars>
      </dgm:prSet>
      <dgm:spPr/>
    </dgm:pt>
    <dgm:pt modelId="{5ABFD9E5-228E-44FD-A0B9-6A2B9075C3F5}" type="pres">
      <dgm:prSet presAssocID="{254E8112-0686-49E5-8F74-2C800885F6B5}" presName="sibTrans" presStyleCnt="0"/>
      <dgm:spPr/>
    </dgm:pt>
    <dgm:pt modelId="{B6FB2C01-03FB-4165-8FB6-1ABF79CB8D9B}" type="pres">
      <dgm:prSet presAssocID="{28DFF070-CF16-4270-9D59-B8116B97169F}" presName="compNode" presStyleCnt="0"/>
      <dgm:spPr/>
    </dgm:pt>
    <dgm:pt modelId="{7F5B8EA5-8C5F-4405-9FAC-0298859E98C1}" type="pres">
      <dgm:prSet presAssocID="{28DFF070-CF16-4270-9D59-B8116B97169F}" presName="bgRect" presStyleLbl="bgShp" presStyleIdx="2" presStyleCnt="4"/>
      <dgm:spPr/>
    </dgm:pt>
    <dgm:pt modelId="{20080A9D-6A46-49AD-BE90-981C70A975B9}" type="pres">
      <dgm:prSet presAssocID="{28DFF070-CF16-4270-9D59-B8116B97169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ocessor"/>
        </a:ext>
      </dgm:extLst>
    </dgm:pt>
    <dgm:pt modelId="{18C60F37-0AD5-4C6B-B118-B600ADC50A57}" type="pres">
      <dgm:prSet presAssocID="{28DFF070-CF16-4270-9D59-B8116B97169F}" presName="spaceRect" presStyleCnt="0"/>
      <dgm:spPr/>
    </dgm:pt>
    <dgm:pt modelId="{1EE8431E-4666-4B4E-9BC7-7114967A2CB2}" type="pres">
      <dgm:prSet presAssocID="{28DFF070-CF16-4270-9D59-B8116B97169F}" presName="parTx" presStyleLbl="revTx" presStyleIdx="2" presStyleCnt="4">
        <dgm:presLayoutVars>
          <dgm:chMax val="0"/>
          <dgm:chPref val="0"/>
        </dgm:presLayoutVars>
      </dgm:prSet>
      <dgm:spPr/>
    </dgm:pt>
    <dgm:pt modelId="{C1A1AAF6-722C-45B4-A61B-C32D50A0D8C1}" type="pres">
      <dgm:prSet presAssocID="{964D4F6D-F100-434F-ABAC-705929C21975}" presName="sibTrans" presStyleCnt="0"/>
      <dgm:spPr/>
    </dgm:pt>
    <dgm:pt modelId="{494B0F05-BBC9-4F6A-BBDF-2166BB909DE8}" type="pres">
      <dgm:prSet presAssocID="{237D6FFE-1013-4D5B-B35F-135A892FE4D7}" presName="compNode" presStyleCnt="0"/>
      <dgm:spPr/>
    </dgm:pt>
    <dgm:pt modelId="{6A0BEC5E-2729-406E-9AA9-1B760998ED11}" type="pres">
      <dgm:prSet presAssocID="{237D6FFE-1013-4D5B-B35F-135A892FE4D7}" presName="bgRect" presStyleLbl="bgShp" presStyleIdx="3" presStyleCnt="4"/>
      <dgm:spPr/>
    </dgm:pt>
    <dgm:pt modelId="{9EA9A29C-9E25-4B33-97AF-6D11EAD07F6F}" type="pres">
      <dgm:prSet presAssocID="{237D6FFE-1013-4D5B-B35F-135A892FE4D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Drama"/>
        </a:ext>
      </dgm:extLst>
    </dgm:pt>
    <dgm:pt modelId="{CCA9DBC6-0CBF-4D91-B315-7CF2C25FEDAF}" type="pres">
      <dgm:prSet presAssocID="{237D6FFE-1013-4D5B-B35F-135A892FE4D7}" presName="spaceRect" presStyleCnt="0"/>
      <dgm:spPr/>
    </dgm:pt>
    <dgm:pt modelId="{F817380A-FBE9-465E-BD1B-8497E233713C}" type="pres">
      <dgm:prSet presAssocID="{237D6FFE-1013-4D5B-B35F-135A892FE4D7}" presName="parTx" presStyleLbl="revTx" presStyleIdx="3" presStyleCnt="4">
        <dgm:presLayoutVars>
          <dgm:chMax val="0"/>
          <dgm:chPref val="0"/>
        </dgm:presLayoutVars>
      </dgm:prSet>
      <dgm:spPr/>
    </dgm:pt>
  </dgm:ptLst>
  <dgm:cxnLst>
    <dgm:cxn modelId="{0E84AC25-0B7B-4E57-987A-9E474BA9C97E}" type="presOf" srcId="{237D6FFE-1013-4D5B-B35F-135A892FE4D7}" destId="{F817380A-FBE9-465E-BD1B-8497E233713C}" srcOrd="0" destOrd="0" presId="urn:microsoft.com/office/officeart/2018/2/layout/IconVerticalSolidList"/>
    <dgm:cxn modelId="{FBCACB27-9FAE-413F-8A11-4D920CA0F148}" type="presOf" srcId="{28DFF070-CF16-4270-9D59-B8116B97169F}" destId="{1EE8431E-4666-4B4E-9BC7-7114967A2CB2}" srcOrd="0" destOrd="0" presId="urn:microsoft.com/office/officeart/2018/2/layout/IconVerticalSolidList"/>
    <dgm:cxn modelId="{C1AE942D-9B21-44CA-86B5-05E0C87F2220}" type="presOf" srcId="{CC272A05-45CA-4B06-97B5-A7A03D2CBFC3}" destId="{441E3885-9434-4F41-B5F4-E44724EA405B}" srcOrd="0" destOrd="0" presId="urn:microsoft.com/office/officeart/2018/2/layout/IconVerticalSolidList"/>
    <dgm:cxn modelId="{C1755934-3A56-4CBD-A6D6-EA322DBFEBC7}" srcId="{78E3473B-695E-4EC8-895D-C95026521E74}" destId="{28DFF070-CF16-4270-9D59-B8116B97169F}" srcOrd="2" destOrd="0" parTransId="{2F9A1341-E193-48C2-92F7-E128012DFCF9}" sibTransId="{964D4F6D-F100-434F-ABAC-705929C21975}"/>
    <dgm:cxn modelId="{FAB4A848-5B05-438A-AC7D-C1D93008BB96}" srcId="{78E3473B-695E-4EC8-895D-C95026521E74}" destId="{237D6FFE-1013-4D5B-B35F-135A892FE4D7}" srcOrd="3" destOrd="0" parTransId="{47F53FED-7C6E-4C33-89C6-D2D1C5C5CD42}" sibTransId="{0B08D9CB-FFAF-45DF-A833-9915BEEC14B2}"/>
    <dgm:cxn modelId="{B7980164-04D2-471C-9ACC-EF1CB9B69FD9}" type="presOf" srcId="{78E3473B-695E-4EC8-895D-C95026521E74}" destId="{FB8CF36D-331B-424E-907E-F4D283D2DA17}" srcOrd="0" destOrd="0" presId="urn:microsoft.com/office/officeart/2018/2/layout/IconVerticalSolidList"/>
    <dgm:cxn modelId="{1169A08A-639C-4C86-9B66-B242C411D119}" srcId="{78E3473B-695E-4EC8-895D-C95026521E74}" destId="{E3474563-F003-4F65-A8A4-70742BF32C74}" srcOrd="1" destOrd="0" parTransId="{998D8937-25D1-47C0-BEC6-9CCF9EF76872}" sibTransId="{254E8112-0686-49E5-8F74-2C800885F6B5}"/>
    <dgm:cxn modelId="{6EFA8CB7-BF70-4567-B3DC-3F519F54D4B5}" type="presOf" srcId="{E3474563-F003-4F65-A8A4-70742BF32C74}" destId="{B212E846-BE48-4C89-90C8-B98E2D5A92B4}" srcOrd="0" destOrd="0" presId="urn:microsoft.com/office/officeart/2018/2/layout/IconVerticalSolidList"/>
    <dgm:cxn modelId="{D43D2AC5-7F75-4463-A6E3-FF5D1E67F535}" srcId="{78E3473B-695E-4EC8-895D-C95026521E74}" destId="{CC272A05-45CA-4B06-97B5-A7A03D2CBFC3}" srcOrd="0" destOrd="0" parTransId="{BB65097F-ED95-417A-8640-647FB50327C3}" sibTransId="{D8FFE71F-FA39-47C5-BF33-7F2A8346A5B2}"/>
    <dgm:cxn modelId="{79F10787-960A-418C-A2C4-7255C46F8BED}" type="presParOf" srcId="{FB8CF36D-331B-424E-907E-F4D283D2DA17}" destId="{E2A3965C-4D21-4433-8DCF-7A240DC01664}" srcOrd="0" destOrd="0" presId="urn:microsoft.com/office/officeart/2018/2/layout/IconVerticalSolidList"/>
    <dgm:cxn modelId="{5EAD1E1C-5EBD-46D9-AE5F-B7417CFB34F7}" type="presParOf" srcId="{E2A3965C-4D21-4433-8DCF-7A240DC01664}" destId="{85480ADC-F7EC-4326-B464-EAD101887429}" srcOrd="0" destOrd="0" presId="urn:microsoft.com/office/officeart/2018/2/layout/IconVerticalSolidList"/>
    <dgm:cxn modelId="{77ECBE4A-8985-45E9-AA60-F66663A7818A}" type="presParOf" srcId="{E2A3965C-4D21-4433-8DCF-7A240DC01664}" destId="{2CEDD5D8-94AD-4F08-B0C5-EB7E1F17A937}" srcOrd="1" destOrd="0" presId="urn:microsoft.com/office/officeart/2018/2/layout/IconVerticalSolidList"/>
    <dgm:cxn modelId="{B35A745B-8801-4CEF-A688-BF81A31E4318}" type="presParOf" srcId="{E2A3965C-4D21-4433-8DCF-7A240DC01664}" destId="{C1AEF7E0-0683-465E-A9DB-B293244B733D}" srcOrd="2" destOrd="0" presId="urn:microsoft.com/office/officeart/2018/2/layout/IconVerticalSolidList"/>
    <dgm:cxn modelId="{8A925024-AE1B-4291-A895-F7583535F52D}" type="presParOf" srcId="{E2A3965C-4D21-4433-8DCF-7A240DC01664}" destId="{441E3885-9434-4F41-B5F4-E44724EA405B}" srcOrd="3" destOrd="0" presId="urn:microsoft.com/office/officeart/2018/2/layout/IconVerticalSolidList"/>
    <dgm:cxn modelId="{6AA455BD-638F-4FE5-8807-995B28826A26}" type="presParOf" srcId="{FB8CF36D-331B-424E-907E-F4D283D2DA17}" destId="{FD2B6ED2-7487-430A-9C99-A95F320AAED0}" srcOrd="1" destOrd="0" presId="urn:microsoft.com/office/officeart/2018/2/layout/IconVerticalSolidList"/>
    <dgm:cxn modelId="{CBFCB46F-F265-4351-8F5E-003BA484D465}" type="presParOf" srcId="{FB8CF36D-331B-424E-907E-F4D283D2DA17}" destId="{6E8945B7-9BAD-4AB4-96F9-C91F6D0D9C55}" srcOrd="2" destOrd="0" presId="urn:microsoft.com/office/officeart/2018/2/layout/IconVerticalSolidList"/>
    <dgm:cxn modelId="{57D1F580-2621-40A9-A2B3-CDF33E7F4F45}" type="presParOf" srcId="{6E8945B7-9BAD-4AB4-96F9-C91F6D0D9C55}" destId="{AB6004EA-2AC5-4240-BA0A-81A80E609F11}" srcOrd="0" destOrd="0" presId="urn:microsoft.com/office/officeart/2018/2/layout/IconVerticalSolidList"/>
    <dgm:cxn modelId="{E9CFDAD0-5413-4066-AA23-C9DE1D503547}" type="presParOf" srcId="{6E8945B7-9BAD-4AB4-96F9-C91F6D0D9C55}" destId="{73143735-EF35-4928-B766-2889900B373B}" srcOrd="1" destOrd="0" presId="urn:microsoft.com/office/officeart/2018/2/layout/IconVerticalSolidList"/>
    <dgm:cxn modelId="{1C2EBD75-2C02-4ECA-9FB5-C7C23A6A308E}" type="presParOf" srcId="{6E8945B7-9BAD-4AB4-96F9-C91F6D0D9C55}" destId="{0DB0B17F-D8A0-4A49-A78A-23CE1A3DEFFF}" srcOrd="2" destOrd="0" presId="urn:microsoft.com/office/officeart/2018/2/layout/IconVerticalSolidList"/>
    <dgm:cxn modelId="{CFA038B1-008E-431D-9A28-2DFC61C4000D}" type="presParOf" srcId="{6E8945B7-9BAD-4AB4-96F9-C91F6D0D9C55}" destId="{B212E846-BE48-4C89-90C8-B98E2D5A92B4}" srcOrd="3" destOrd="0" presId="urn:microsoft.com/office/officeart/2018/2/layout/IconVerticalSolidList"/>
    <dgm:cxn modelId="{4F183CF8-108A-40FA-85B0-F18E6E54C731}" type="presParOf" srcId="{FB8CF36D-331B-424E-907E-F4D283D2DA17}" destId="{5ABFD9E5-228E-44FD-A0B9-6A2B9075C3F5}" srcOrd="3" destOrd="0" presId="urn:microsoft.com/office/officeart/2018/2/layout/IconVerticalSolidList"/>
    <dgm:cxn modelId="{3179E1E7-2725-4477-8561-EE7A4341856E}" type="presParOf" srcId="{FB8CF36D-331B-424E-907E-F4D283D2DA17}" destId="{B6FB2C01-03FB-4165-8FB6-1ABF79CB8D9B}" srcOrd="4" destOrd="0" presId="urn:microsoft.com/office/officeart/2018/2/layout/IconVerticalSolidList"/>
    <dgm:cxn modelId="{1F7AEC0A-ADED-4526-B10B-C67082CEFC03}" type="presParOf" srcId="{B6FB2C01-03FB-4165-8FB6-1ABF79CB8D9B}" destId="{7F5B8EA5-8C5F-4405-9FAC-0298859E98C1}" srcOrd="0" destOrd="0" presId="urn:microsoft.com/office/officeart/2018/2/layout/IconVerticalSolidList"/>
    <dgm:cxn modelId="{AE407605-319E-46C4-9575-30B7D21B3B3D}" type="presParOf" srcId="{B6FB2C01-03FB-4165-8FB6-1ABF79CB8D9B}" destId="{20080A9D-6A46-49AD-BE90-981C70A975B9}" srcOrd="1" destOrd="0" presId="urn:microsoft.com/office/officeart/2018/2/layout/IconVerticalSolidList"/>
    <dgm:cxn modelId="{B3271B16-0D64-42A2-8DB5-A3DEA08B9F8E}" type="presParOf" srcId="{B6FB2C01-03FB-4165-8FB6-1ABF79CB8D9B}" destId="{18C60F37-0AD5-4C6B-B118-B600ADC50A57}" srcOrd="2" destOrd="0" presId="urn:microsoft.com/office/officeart/2018/2/layout/IconVerticalSolidList"/>
    <dgm:cxn modelId="{CD3AB4BA-EF86-4133-BC79-FCE3C50C12B5}" type="presParOf" srcId="{B6FB2C01-03FB-4165-8FB6-1ABF79CB8D9B}" destId="{1EE8431E-4666-4B4E-9BC7-7114967A2CB2}" srcOrd="3" destOrd="0" presId="urn:microsoft.com/office/officeart/2018/2/layout/IconVerticalSolidList"/>
    <dgm:cxn modelId="{F61C3981-7B76-4B2B-8FD1-BB94096C41CA}" type="presParOf" srcId="{FB8CF36D-331B-424E-907E-F4D283D2DA17}" destId="{C1A1AAF6-722C-45B4-A61B-C32D50A0D8C1}" srcOrd="5" destOrd="0" presId="urn:microsoft.com/office/officeart/2018/2/layout/IconVerticalSolidList"/>
    <dgm:cxn modelId="{3947D5D6-6B6E-453A-8F81-62C8945CF0AB}" type="presParOf" srcId="{FB8CF36D-331B-424E-907E-F4D283D2DA17}" destId="{494B0F05-BBC9-4F6A-BBDF-2166BB909DE8}" srcOrd="6" destOrd="0" presId="urn:microsoft.com/office/officeart/2018/2/layout/IconVerticalSolidList"/>
    <dgm:cxn modelId="{38A795F4-EDD8-445D-B027-93BE73EE7A0F}" type="presParOf" srcId="{494B0F05-BBC9-4F6A-BBDF-2166BB909DE8}" destId="{6A0BEC5E-2729-406E-9AA9-1B760998ED11}" srcOrd="0" destOrd="0" presId="urn:microsoft.com/office/officeart/2018/2/layout/IconVerticalSolidList"/>
    <dgm:cxn modelId="{B42FBC39-17D0-4EB0-9E7D-160BB6773CDB}" type="presParOf" srcId="{494B0F05-BBC9-4F6A-BBDF-2166BB909DE8}" destId="{9EA9A29C-9E25-4B33-97AF-6D11EAD07F6F}" srcOrd="1" destOrd="0" presId="urn:microsoft.com/office/officeart/2018/2/layout/IconVerticalSolidList"/>
    <dgm:cxn modelId="{D8362E00-C306-496C-9EC8-7710F3022811}" type="presParOf" srcId="{494B0F05-BBC9-4F6A-BBDF-2166BB909DE8}" destId="{CCA9DBC6-0CBF-4D91-B315-7CF2C25FEDAF}" srcOrd="2" destOrd="0" presId="urn:microsoft.com/office/officeart/2018/2/layout/IconVerticalSolidList"/>
    <dgm:cxn modelId="{5EE055CD-44BC-4272-9227-508AD9EE5780}" type="presParOf" srcId="{494B0F05-BBC9-4F6A-BBDF-2166BB909DE8}" destId="{F817380A-FBE9-465E-BD1B-8497E233713C}"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B0AA3A-6D5D-45F3-A477-D16C0D3CD78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42DB033-68E5-4D33-8784-4C53248ACC46}">
      <dgm:prSet/>
      <dgm:spPr/>
      <dgm:t>
        <a:bodyPr/>
        <a:lstStyle/>
        <a:p>
          <a:pPr>
            <a:lnSpc>
              <a:spcPct val="100000"/>
            </a:lnSpc>
          </a:pPr>
          <a:r>
            <a:rPr lang="en-US" b="0" i="0" dirty="0"/>
            <a:t>Prompt engineering involves structuring text in a way that a generative AI model can interpret and understand. A prompt is a piece of natural language text that describes the task an AI is expected to perform.</a:t>
          </a:r>
          <a:endParaRPr lang="en-US" dirty="0"/>
        </a:p>
      </dgm:t>
    </dgm:pt>
    <dgm:pt modelId="{7D484625-A082-41F9-9636-A1E7913906AD}" type="parTrans" cxnId="{CAC5595C-9899-4D6D-A314-4B6FDB4BEBDE}">
      <dgm:prSet/>
      <dgm:spPr/>
      <dgm:t>
        <a:bodyPr/>
        <a:lstStyle/>
        <a:p>
          <a:endParaRPr lang="en-US"/>
        </a:p>
      </dgm:t>
    </dgm:pt>
    <dgm:pt modelId="{7712F63C-8947-42B3-8A9B-28E043F011AF}" type="sibTrans" cxnId="{CAC5595C-9899-4D6D-A314-4B6FDB4BEBDE}">
      <dgm:prSet/>
      <dgm:spPr/>
      <dgm:t>
        <a:bodyPr/>
        <a:lstStyle/>
        <a:p>
          <a:endParaRPr lang="en-US"/>
        </a:p>
      </dgm:t>
    </dgm:pt>
    <dgm:pt modelId="{541735B6-0CAE-41FF-84A6-F2C68EE18093}">
      <dgm:prSet/>
      <dgm:spPr/>
      <dgm:t>
        <a:bodyPr/>
        <a:lstStyle/>
        <a:p>
          <a:pPr>
            <a:lnSpc>
              <a:spcPct val="100000"/>
            </a:lnSpc>
          </a:pPr>
          <a:r>
            <a:rPr lang="en-US" b="0" i="0"/>
            <a:t>Prompt engineering entails crafting prompts that are not only clear and effective but also contextually relevant, aiming to achieve the desired results from AI models.</a:t>
          </a:r>
          <a:endParaRPr lang="en-US"/>
        </a:p>
      </dgm:t>
    </dgm:pt>
    <dgm:pt modelId="{175F8BB8-4639-403E-8330-389D12FF8752}" type="parTrans" cxnId="{6EC25670-D7DA-42AA-A56B-148DB83BDB45}">
      <dgm:prSet/>
      <dgm:spPr/>
      <dgm:t>
        <a:bodyPr/>
        <a:lstStyle/>
        <a:p>
          <a:endParaRPr lang="en-US"/>
        </a:p>
      </dgm:t>
    </dgm:pt>
    <dgm:pt modelId="{BADEBF99-6334-4C19-B47F-7E4A045B63E3}" type="sibTrans" cxnId="{6EC25670-D7DA-42AA-A56B-148DB83BDB45}">
      <dgm:prSet/>
      <dgm:spPr/>
      <dgm:t>
        <a:bodyPr/>
        <a:lstStyle/>
        <a:p>
          <a:endParaRPr lang="en-US"/>
        </a:p>
      </dgm:t>
    </dgm:pt>
    <dgm:pt modelId="{3C67AE40-01E7-48BC-861E-BEA330059400}" type="pres">
      <dgm:prSet presAssocID="{78B0AA3A-6D5D-45F3-A477-D16C0D3CD781}" presName="root" presStyleCnt="0">
        <dgm:presLayoutVars>
          <dgm:dir/>
          <dgm:resizeHandles val="exact"/>
        </dgm:presLayoutVars>
      </dgm:prSet>
      <dgm:spPr/>
    </dgm:pt>
    <dgm:pt modelId="{4BCBB694-CFA2-48F4-9271-801430533663}" type="pres">
      <dgm:prSet presAssocID="{F42DB033-68E5-4D33-8784-4C53248ACC46}" presName="compNode" presStyleCnt="0"/>
      <dgm:spPr/>
    </dgm:pt>
    <dgm:pt modelId="{DB21AFDE-D8A2-4631-81D7-D3EA31108B18}" type="pres">
      <dgm:prSet presAssocID="{F42DB033-68E5-4D33-8784-4C53248ACC46}" presName="bgRect" presStyleLbl="bgShp" presStyleIdx="0" presStyleCnt="2"/>
      <dgm:spPr/>
    </dgm:pt>
    <dgm:pt modelId="{D5B37084-80EB-41A7-8C05-73D569FDC77C}" type="pres">
      <dgm:prSet presAssocID="{F42DB033-68E5-4D33-8784-4C53248ACC46}"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5D9ED282-C49A-442F-A7CE-59D857590610}" type="pres">
      <dgm:prSet presAssocID="{F42DB033-68E5-4D33-8784-4C53248ACC46}" presName="spaceRect" presStyleCnt="0"/>
      <dgm:spPr/>
    </dgm:pt>
    <dgm:pt modelId="{137F9B6F-59B3-4294-A4E5-6CBBD4FB43E3}" type="pres">
      <dgm:prSet presAssocID="{F42DB033-68E5-4D33-8784-4C53248ACC46}" presName="parTx" presStyleLbl="revTx" presStyleIdx="0" presStyleCnt="2">
        <dgm:presLayoutVars>
          <dgm:chMax val="0"/>
          <dgm:chPref val="0"/>
        </dgm:presLayoutVars>
      </dgm:prSet>
      <dgm:spPr/>
    </dgm:pt>
    <dgm:pt modelId="{3CED293A-5144-4257-8DCC-64EDCE4512AE}" type="pres">
      <dgm:prSet presAssocID="{7712F63C-8947-42B3-8A9B-28E043F011AF}" presName="sibTrans" presStyleCnt="0"/>
      <dgm:spPr/>
    </dgm:pt>
    <dgm:pt modelId="{5A440A0D-8B7F-497A-9F7B-42A7E16D3D08}" type="pres">
      <dgm:prSet presAssocID="{541735B6-0CAE-41FF-84A6-F2C68EE18093}" presName="compNode" presStyleCnt="0"/>
      <dgm:spPr/>
    </dgm:pt>
    <dgm:pt modelId="{474E63DF-A4B0-4B0F-9FBF-5B80E783A656}" type="pres">
      <dgm:prSet presAssocID="{541735B6-0CAE-41FF-84A6-F2C68EE18093}" presName="bgRect" presStyleLbl="bgShp" presStyleIdx="1" presStyleCnt="2"/>
      <dgm:spPr/>
    </dgm:pt>
    <dgm:pt modelId="{E0A3031E-1F61-4F2E-AD5E-53CB8876ADF8}" type="pres">
      <dgm:prSet presAssocID="{541735B6-0CAE-41FF-84A6-F2C68EE1809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Light Bulb and Gear"/>
        </a:ext>
      </dgm:extLst>
    </dgm:pt>
    <dgm:pt modelId="{B2070AB4-3BBE-4C02-8BDF-3FA1BCBD0B00}" type="pres">
      <dgm:prSet presAssocID="{541735B6-0CAE-41FF-84A6-F2C68EE18093}" presName="spaceRect" presStyleCnt="0"/>
      <dgm:spPr/>
    </dgm:pt>
    <dgm:pt modelId="{19AA2C89-6BBB-451B-9692-EFF3B2671E42}" type="pres">
      <dgm:prSet presAssocID="{541735B6-0CAE-41FF-84A6-F2C68EE18093}" presName="parTx" presStyleLbl="revTx" presStyleIdx="1" presStyleCnt="2">
        <dgm:presLayoutVars>
          <dgm:chMax val="0"/>
          <dgm:chPref val="0"/>
        </dgm:presLayoutVars>
      </dgm:prSet>
      <dgm:spPr/>
    </dgm:pt>
  </dgm:ptLst>
  <dgm:cxnLst>
    <dgm:cxn modelId="{D4684104-D501-42A6-B3C5-52FC82E93185}" type="presOf" srcId="{F42DB033-68E5-4D33-8784-4C53248ACC46}" destId="{137F9B6F-59B3-4294-A4E5-6CBBD4FB43E3}" srcOrd="0" destOrd="0" presId="urn:microsoft.com/office/officeart/2018/2/layout/IconVerticalSolidList"/>
    <dgm:cxn modelId="{3AD8FA38-0A10-481F-8A37-F15885516286}" type="presOf" srcId="{541735B6-0CAE-41FF-84A6-F2C68EE18093}" destId="{19AA2C89-6BBB-451B-9692-EFF3B2671E42}" srcOrd="0" destOrd="0" presId="urn:microsoft.com/office/officeart/2018/2/layout/IconVerticalSolidList"/>
    <dgm:cxn modelId="{CAC5595C-9899-4D6D-A314-4B6FDB4BEBDE}" srcId="{78B0AA3A-6D5D-45F3-A477-D16C0D3CD781}" destId="{F42DB033-68E5-4D33-8784-4C53248ACC46}" srcOrd="0" destOrd="0" parTransId="{7D484625-A082-41F9-9636-A1E7913906AD}" sibTransId="{7712F63C-8947-42B3-8A9B-28E043F011AF}"/>
    <dgm:cxn modelId="{6EC25670-D7DA-42AA-A56B-148DB83BDB45}" srcId="{78B0AA3A-6D5D-45F3-A477-D16C0D3CD781}" destId="{541735B6-0CAE-41FF-84A6-F2C68EE18093}" srcOrd="1" destOrd="0" parTransId="{175F8BB8-4639-403E-8330-389D12FF8752}" sibTransId="{BADEBF99-6334-4C19-B47F-7E4A045B63E3}"/>
    <dgm:cxn modelId="{E15D8574-DECB-44A3-B472-30FF13E72FE2}" type="presOf" srcId="{78B0AA3A-6D5D-45F3-A477-D16C0D3CD781}" destId="{3C67AE40-01E7-48BC-861E-BEA330059400}" srcOrd="0" destOrd="0" presId="urn:microsoft.com/office/officeart/2018/2/layout/IconVerticalSolidList"/>
    <dgm:cxn modelId="{9E6A8EDE-7420-4C99-A3E4-ED19F2BAC3D7}" type="presParOf" srcId="{3C67AE40-01E7-48BC-861E-BEA330059400}" destId="{4BCBB694-CFA2-48F4-9271-801430533663}" srcOrd="0" destOrd="0" presId="urn:microsoft.com/office/officeart/2018/2/layout/IconVerticalSolidList"/>
    <dgm:cxn modelId="{6A4F4DD8-2F15-4C70-9861-97942BE19B2F}" type="presParOf" srcId="{4BCBB694-CFA2-48F4-9271-801430533663}" destId="{DB21AFDE-D8A2-4631-81D7-D3EA31108B18}" srcOrd="0" destOrd="0" presId="urn:microsoft.com/office/officeart/2018/2/layout/IconVerticalSolidList"/>
    <dgm:cxn modelId="{EFE483E8-3F01-4DF5-BE0C-03CA4BA9A599}" type="presParOf" srcId="{4BCBB694-CFA2-48F4-9271-801430533663}" destId="{D5B37084-80EB-41A7-8C05-73D569FDC77C}" srcOrd="1" destOrd="0" presId="urn:microsoft.com/office/officeart/2018/2/layout/IconVerticalSolidList"/>
    <dgm:cxn modelId="{09D1DA96-2025-4166-A643-399721ACF272}" type="presParOf" srcId="{4BCBB694-CFA2-48F4-9271-801430533663}" destId="{5D9ED282-C49A-442F-A7CE-59D857590610}" srcOrd="2" destOrd="0" presId="urn:microsoft.com/office/officeart/2018/2/layout/IconVerticalSolidList"/>
    <dgm:cxn modelId="{54014EC0-988D-451C-A57D-3E451A075055}" type="presParOf" srcId="{4BCBB694-CFA2-48F4-9271-801430533663}" destId="{137F9B6F-59B3-4294-A4E5-6CBBD4FB43E3}" srcOrd="3" destOrd="0" presId="urn:microsoft.com/office/officeart/2018/2/layout/IconVerticalSolidList"/>
    <dgm:cxn modelId="{0A5AC6E5-80A0-44B8-A3CC-4AE7606A1C2C}" type="presParOf" srcId="{3C67AE40-01E7-48BC-861E-BEA330059400}" destId="{3CED293A-5144-4257-8DCC-64EDCE4512AE}" srcOrd="1" destOrd="0" presId="urn:microsoft.com/office/officeart/2018/2/layout/IconVerticalSolidList"/>
    <dgm:cxn modelId="{BF16D462-4593-40BD-ADE9-397F070B4BB1}" type="presParOf" srcId="{3C67AE40-01E7-48BC-861E-BEA330059400}" destId="{5A440A0D-8B7F-497A-9F7B-42A7E16D3D08}" srcOrd="2" destOrd="0" presId="urn:microsoft.com/office/officeart/2018/2/layout/IconVerticalSolidList"/>
    <dgm:cxn modelId="{AC2EA4C7-9212-48E2-8F28-750F62D3E5F8}" type="presParOf" srcId="{5A440A0D-8B7F-497A-9F7B-42A7E16D3D08}" destId="{474E63DF-A4B0-4B0F-9FBF-5B80E783A656}" srcOrd="0" destOrd="0" presId="urn:microsoft.com/office/officeart/2018/2/layout/IconVerticalSolidList"/>
    <dgm:cxn modelId="{15542B56-BAA9-4981-AF87-9FE52024B0E9}" type="presParOf" srcId="{5A440A0D-8B7F-497A-9F7B-42A7E16D3D08}" destId="{E0A3031E-1F61-4F2E-AD5E-53CB8876ADF8}" srcOrd="1" destOrd="0" presId="urn:microsoft.com/office/officeart/2018/2/layout/IconVerticalSolidList"/>
    <dgm:cxn modelId="{7A4B5793-F68D-40F9-B335-EBD2C5152CC4}" type="presParOf" srcId="{5A440A0D-8B7F-497A-9F7B-42A7E16D3D08}" destId="{B2070AB4-3BBE-4C02-8BDF-3FA1BCBD0B00}" srcOrd="2" destOrd="0" presId="urn:microsoft.com/office/officeart/2018/2/layout/IconVerticalSolidList"/>
    <dgm:cxn modelId="{286448FA-1557-4B99-9B7E-0C637145EDED}" type="presParOf" srcId="{5A440A0D-8B7F-497A-9F7B-42A7E16D3D08}" destId="{19AA2C89-6BBB-451B-9692-EFF3B2671E42}"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AB7FC1-5B61-478B-8BAA-9F1F81A7CEF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078625F-2CCE-42FD-9968-7F440591BA4F}">
      <dgm:prSet/>
      <dgm:spPr/>
      <dgm:t>
        <a:bodyPr/>
        <a:lstStyle/>
        <a:p>
          <a:pPr>
            <a:lnSpc>
              <a:spcPct val="100000"/>
            </a:lnSpc>
          </a:pPr>
          <a:r>
            <a:rPr lang="en-US" b="0" i="0"/>
            <a:t>Crafting effective prompts empowers individuals to make more precise data-driven decisions.</a:t>
          </a:r>
          <a:endParaRPr lang="en-US"/>
        </a:p>
      </dgm:t>
    </dgm:pt>
    <dgm:pt modelId="{FA6C04AC-ACE1-4191-8C85-8959D1DA416A}" type="parTrans" cxnId="{3CC3D7AC-748D-4995-9F36-BDA4E5C64E02}">
      <dgm:prSet/>
      <dgm:spPr/>
      <dgm:t>
        <a:bodyPr/>
        <a:lstStyle/>
        <a:p>
          <a:endParaRPr lang="en-US"/>
        </a:p>
      </dgm:t>
    </dgm:pt>
    <dgm:pt modelId="{B2F424D9-EF09-4952-84C8-01B37066A32A}" type="sibTrans" cxnId="{3CC3D7AC-748D-4995-9F36-BDA4E5C64E02}">
      <dgm:prSet/>
      <dgm:spPr/>
      <dgm:t>
        <a:bodyPr/>
        <a:lstStyle/>
        <a:p>
          <a:endParaRPr lang="en-US"/>
        </a:p>
      </dgm:t>
    </dgm:pt>
    <dgm:pt modelId="{8174E4C6-7F7C-4D22-8E4D-6D2CA007E61A}">
      <dgm:prSet/>
      <dgm:spPr/>
      <dgm:t>
        <a:bodyPr/>
        <a:lstStyle/>
        <a:p>
          <a:pPr>
            <a:lnSpc>
              <a:spcPct val="100000"/>
            </a:lnSpc>
          </a:pPr>
          <a:r>
            <a:rPr lang="en-US" b="0" i="0"/>
            <a:t>Through prompt engineering, businesses gain the ability to harness AI tools and systems effectively, ensuring their competitiveness in an ever-evolving digital environment.</a:t>
          </a:r>
          <a:endParaRPr lang="en-US"/>
        </a:p>
      </dgm:t>
    </dgm:pt>
    <dgm:pt modelId="{222FB5A4-F274-42BC-9383-CC9F4FCD89AC}" type="parTrans" cxnId="{BB178B89-008F-4C7F-A4FA-F69522CDADF8}">
      <dgm:prSet/>
      <dgm:spPr/>
      <dgm:t>
        <a:bodyPr/>
        <a:lstStyle/>
        <a:p>
          <a:endParaRPr lang="en-US"/>
        </a:p>
      </dgm:t>
    </dgm:pt>
    <dgm:pt modelId="{F0B59450-8A7F-4241-9638-F14693AE9206}" type="sibTrans" cxnId="{BB178B89-008F-4C7F-A4FA-F69522CDADF8}">
      <dgm:prSet/>
      <dgm:spPr/>
      <dgm:t>
        <a:bodyPr/>
        <a:lstStyle/>
        <a:p>
          <a:endParaRPr lang="en-US"/>
        </a:p>
      </dgm:t>
    </dgm:pt>
    <dgm:pt modelId="{B9249F3F-A124-4A47-AC00-B9734812B6F2}" type="pres">
      <dgm:prSet presAssocID="{EBAB7FC1-5B61-478B-8BAA-9F1F81A7CEF6}" presName="root" presStyleCnt="0">
        <dgm:presLayoutVars>
          <dgm:dir/>
          <dgm:resizeHandles val="exact"/>
        </dgm:presLayoutVars>
      </dgm:prSet>
      <dgm:spPr/>
    </dgm:pt>
    <dgm:pt modelId="{26FD1264-2C4D-40D0-98B3-2B5363EB2A43}" type="pres">
      <dgm:prSet presAssocID="{F078625F-2CCE-42FD-9968-7F440591BA4F}" presName="compNode" presStyleCnt="0"/>
      <dgm:spPr/>
    </dgm:pt>
    <dgm:pt modelId="{E126DBAB-08C4-4EC3-BE33-181C5A386DDA}" type="pres">
      <dgm:prSet presAssocID="{F078625F-2CCE-42FD-9968-7F440591BA4F}" presName="bgRect" presStyleLbl="bgShp" presStyleIdx="0" presStyleCnt="2"/>
      <dgm:spPr/>
    </dgm:pt>
    <dgm:pt modelId="{5D73A616-1BC0-4770-807B-9310B8F3D650}" type="pres">
      <dgm:prSet presAssocID="{F078625F-2CCE-42FD-9968-7F440591BA4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llseye"/>
        </a:ext>
      </dgm:extLst>
    </dgm:pt>
    <dgm:pt modelId="{BCBBEAA7-C342-406B-BA55-0C604C2654EB}" type="pres">
      <dgm:prSet presAssocID="{F078625F-2CCE-42FD-9968-7F440591BA4F}" presName="spaceRect" presStyleCnt="0"/>
      <dgm:spPr/>
    </dgm:pt>
    <dgm:pt modelId="{F7B005D0-5953-41A0-94FC-D098819A40CC}" type="pres">
      <dgm:prSet presAssocID="{F078625F-2CCE-42FD-9968-7F440591BA4F}" presName="parTx" presStyleLbl="revTx" presStyleIdx="0" presStyleCnt="2">
        <dgm:presLayoutVars>
          <dgm:chMax val="0"/>
          <dgm:chPref val="0"/>
        </dgm:presLayoutVars>
      </dgm:prSet>
      <dgm:spPr/>
    </dgm:pt>
    <dgm:pt modelId="{0E790154-3B30-4714-942E-84AA363FDEC5}" type="pres">
      <dgm:prSet presAssocID="{B2F424D9-EF09-4952-84C8-01B37066A32A}" presName="sibTrans" presStyleCnt="0"/>
      <dgm:spPr/>
    </dgm:pt>
    <dgm:pt modelId="{68B6783C-D82A-49AC-806D-BC3A622772E8}" type="pres">
      <dgm:prSet presAssocID="{8174E4C6-7F7C-4D22-8E4D-6D2CA007E61A}" presName="compNode" presStyleCnt="0"/>
      <dgm:spPr/>
    </dgm:pt>
    <dgm:pt modelId="{78F6B6F7-9C68-45FB-A87D-C3ACBC4C3A5B}" type="pres">
      <dgm:prSet presAssocID="{8174E4C6-7F7C-4D22-8E4D-6D2CA007E61A}" presName="bgRect" presStyleLbl="bgShp" presStyleIdx="1" presStyleCnt="2"/>
      <dgm:spPr/>
    </dgm:pt>
    <dgm:pt modelId="{4F59FAE5-8B37-4E10-A391-89B420C31DF5}" type="pres">
      <dgm:prSet presAssocID="{8174E4C6-7F7C-4D22-8E4D-6D2CA007E61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obot"/>
        </a:ext>
      </dgm:extLst>
    </dgm:pt>
    <dgm:pt modelId="{15DC3D44-4815-4DA2-B31D-610C6CBDCC23}" type="pres">
      <dgm:prSet presAssocID="{8174E4C6-7F7C-4D22-8E4D-6D2CA007E61A}" presName="spaceRect" presStyleCnt="0"/>
      <dgm:spPr/>
    </dgm:pt>
    <dgm:pt modelId="{B1FEAA4A-1900-4300-BDD1-2E04F7E58C7F}" type="pres">
      <dgm:prSet presAssocID="{8174E4C6-7F7C-4D22-8E4D-6D2CA007E61A}" presName="parTx" presStyleLbl="revTx" presStyleIdx="1" presStyleCnt="2">
        <dgm:presLayoutVars>
          <dgm:chMax val="0"/>
          <dgm:chPref val="0"/>
        </dgm:presLayoutVars>
      </dgm:prSet>
      <dgm:spPr/>
    </dgm:pt>
  </dgm:ptLst>
  <dgm:cxnLst>
    <dgm:cxn modelId="{29E3707E-C6DB-4987-8B55-43D326BC68A4}" type="presOf" srcId="{EBAB7FC1-5B61-478B-8BAA-9F1F81A7CEF6}" destId="{B9249F3F-A124-4A47-AC00-B9734812B6F2}" srcOrd="0" destOrd="0" presId="urn:microsoft.com/office/officeart/2018/2/layout/IconVerticalSolidList"/>
    <dgm:cxn modelId="{BB178B89-008F-4C7F-A4FA-F69522CDADF8}" srcId="{EBAB7FC1-5B61-478B-8BAA-9F1F81A7CEF6}" destId="{8174E4C6-7F7C-4D22-8E4D-6D2CA007E61A}" srcOrd="1" destOrd="0" parTransId="{222FB5A4-F274-42BC-9383-CC9F4FCD89AC}" sibTransId="{F0B59450-8A7F-4241-9638-F14693AE9206}"/>
    <dgm:cxn modelId="{3CC3D7AC-748D-4995-9F36-BDA4E5C64E02}" srcId="{EBAB7FC1-5B61-478B-8BAA-9F1F81A7CEF6}" destId="{F078625F-2CCE-42FD-9968-7F440591BA4F}" srcOrd="0" destOrd="0" parTransId="{FA6C04AC-ACE1-4191-8C85-8959D1DA416A}" sibTransId="{B2F424D9-EF09-4952-84C8-01B37066A32A}"/>
    <dgm:cxn modelId="{FE3D1FBB-A161-49D4-9F60-8C79C01A4A36}" type="presOf" srcId="{F078625F-2CCE-42FD-9968-7F440591BA4F}" destId="{F7B005D0-5953-41A0-94FC-D098819A40CC}" srcOrd="0" destOrd="0" presId="urn:microsoft.com/office/officeart/2018/2/layout/IconVerticalSolidList"/>
    <dgm:cxn modelId="{F37B8EF2-AAFA-4F01-B015-5845C2E957B2}" type="presOf" srcId="{8174E4C6-7F7C-4D22-8E4D-6D2CA007E61A}" destId="{B1FEAA4A-1900-4300-BDD1-2E04F7E58C7F}" srcOrd="0" destOrd="0" presId="urn:microsoft.com/office/officeart/2018/2/layout/IconVerticalSolidList"/>
    <dgm:cxn modelId="{5718D5D8-6D80-47B5-9BB4-13204140516C}" type="presParOf" srcId="{B9249F3F-A124-4A47-AC00-B9734812B6F2}" destId="{26FD1264-2C4D-40D0-98B3-2B5363EB2A43}" srcOrd="0" destOrd="0" presId="urn:microsoft.com/office/officeart/2018/2/layout/IconVerticalSolidList"/>
    <dgm:cxn modelId="{FD1DBE89-E2D7-43A2-980D-DA12D5A33DBF}" type="presParOf" srcId="{26FD1264-2C4D-40D0-98B3-2B5363EB2A43}" destId="{E126DBAB-08C4-4EC3-BE33-181C5A386DDA}" srcOrd="0" destOrd="0" presId="urn:microsoft.com/office/officeart/2018/2/layout/IconVerticalSolidList"/>
    <dgm:cxn modelId="{30F2F129-B92F-4925-BA5B-DFEE0ABE7DAF}" type="presParOf" srcId="{26FD1264-2C4D-40D0-98B3-2B5363EB2A43}" destId="{5D73A616-1BC0-4770-807B-9310B8F3D650}" srcOrd="1" destOrd="0" presId="urn:microsoft.com/office/officeart/2018/2/layout/IconVerticalSolidList"/>
    <dgm:cxn modelId="{8AE19720-B111-4ADC-A05E-DEE1F891DBC5}" type="presParOf" srcId="{26FD1264-2C4D-40D0-98B3-2B5363EB2A43}" destId="{BCBBEAA7-C342-406B-BA55-0C604C2654EB}" srcOrd="2" destOrd="0" presId="urn:microsoft.com/office/officeart/2018/2/layout/IconVerticalSolidList"/>
    <dgm:cxn modelId="{481AEDEA-D2AF-4A0E-A64A-A2054EEE2D03}" type="presParOf" srcId="{26FD1264-2C4D-40D0-98B3-2B5363EB2A43}" destId="{F7B005D0-5953-41A0-94FC-D098819A40CC}" srcOrd="3" destOrd="0" presId="urn:microsoft.com/office/officeart/2018/2/layout/IconVerticalSolidList"/>
    <dgm:cxn modelId="{08A93B6C-2245-41AC-BF6D-08F72251C259}" type="presParOf" srcId="{B9249F3F-A124-4A47-AC00-B9734812B6F2}" destId="{0E790154-3B30-4714-942E-84AA363FDEC5}" srcOrd="1" destOrd="0" presId="urn:microsoft.com/office/officeart/2018/2/layout/IconVerticalSolidList"/>
    <dgm:cxn modelId="{6193FB40-15D9-4E87-A56D-322223C5C332}" type="presParOf" srcId="{B9249F3F-A124-4A47-AC00-B9734812B6F2}" destId="{68B6783C-D82A-49AC-806D-BC3A622772E8}" srcOrd="2" destOrd="0" presId="urn:microsoft.com/office/officeart/2018/2/layout/IconVerticalSolidList"/>
    <dgm:cxn modelId="{B41FBECA-B7D6-43F1-90FE-331B646D605D}" type="presParOf" srcId="{68B6783C-D82A-49AC-806D-BC3A622772E8}" destId="{78F6B6F7-9C68-45FB-A87D-C3ACBC4C3A5B}" srcOrd="0" destOrd="0" presId="urn:microsoft.com/office/officeart/2018/2/layout/IconVerticalSolidList"/>
    <dgm:cxn modelId="{656C4198-30CF-45D2-971C-B873AD302936}" type="presParOf" srcId="{68B6783C-D82A-49AC-806D-BC3A622772E8}" destId="{4F59FAE5-8B37-4E10-A391-89B420C31DF5}" srcOrd="1" destOrd="0" presId="urn:microsoft.com/office/officeart/2018/2/layout/IconVerticalSolidList"/>
    <dgm:cxn modelId="{9852303D-93BA-49B2-BFAF-E68E92BA11D2}" type="presParOf" srcId="{68B6783C-D82A-49AC-806D-BC3A622772E8}" destId="{15DC3D44-4815-4DA2-B31D-610C6CBDCC23}" srcOrd="2" destOrd="0" presId="urn:microsoft.com/office/officeart/2018/2/layout/IconVerticalSolidList"/>
    <dgm:cxn modelId="{16A887D5-7DA8-48AF-9968-1C46DCF685C2}" type="presParOf" srcId="{68B6783C-D82A-49AC-806D-BC3A622772E8}" destId="{B1FEAA4A-1900-4300-BDD1-2E04F7E58C7F}"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C08BB4-7AFF-4307-8495-12819887A1A1}"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0F8BBE6F-424A-4922-B32C-C336337FCAD5}">
      <dgm:prSet/>
      <dgm:spPr/>
      <dgm:t>
        <a:bodyPr/>
        <a:lstStyle/>
        <a:p>
          <a:pPr>
            <a:lnSpc>
              <a:spcPct val="100000"/>
            </a:lnSpc>
          </a:pPr>
          <a:r>
            <a:rPr lang="en-US" b="1" i="0" dirty="0"/>
            <a:t>Enhanced accuracy and relevance </a:t>
          </a:r>
          <a:endParaRPr lang="en-US" dirty="0"/>
        </a:p>
      </dgm:t>
    </dgm:pt>
    <dgm:pt modelId="{31FD8EB7-8E35-41EE-B1F7-B840A4C641A8}" type="parTrans" cxnId="{52855F0A-4F5B-4935-B1B0-AABF06534416}">
      <dgm:prSet/>
      <dgm:spPr/>
      <dgm:t>
        <a:bodyPr/>
        <a:lstStyle/>
        <a:p>
          <a:endParaRPr lang="en-US"/>
        </a:p>
      </dgm:t>
    </dgm:pt>
    <dgm:pt modelId="{FA6F2147-DDD5-4E4D-9B9D-7687D3B084E4}" type="sibTrans" cxnId="{52855F0A-4F5B-4935-B1B0-AABF06534416}">
      <dgm:prSet/>
      <dgm:spPr/>
      <dgm:t>
        <a:bodyPr/>
        <a:lstStyle/>
        <a:p>
          <a:endParaRPr lang="en-US"/>
        </a:p>
      </dgm:t>
    </dgm:pt>
    <dgm:pt modelId="{ABFADB16-295F-474C-B615-7E83A3445C5A}">
      <dgm:prSet/>
      <dgm:spPr/>
      <dgm:t>
        <a:bodyPr/>
        <a:lstStyle/>
        <a:p>
          <a:pPr>
            <a:lnSpc>
              <a:spcPct val="100000"/>
            </a:lnSpc>
          </a:pPr>
          <a:r>
            <a:rPr lang="en-US" b="1" i="0"/>
            <a:t>Improved decision making </a:t>
          </a:r>
          <a:endParaRPr lang="en-US"/>
        </a:p>
      </dgm:t>
    </dgm:pt>
    <dgm:pt modelId="{9DD77746-A9D3-451E-A2E8-CAED0CF4A42C}" type="parTrans" cxnId="{E2F3CD77-0939-4830-BC4C-E843A30B27AD}">
      <dgm:prSet/>
      <dgm:spPr/>
      <dgm:t>
        <a:bodyPr/>
        <a:lstStyle/>
        <a:p>
          <a:endParaRPr lang="en-US"/>
        </a:p>
      </dgm:t>
    </dgm:pt>
    <dgm:pt modelId="{A1494099-70F0-473E-A5F1-ED28BEDB0590}" type="sibTrans" cxnId="{E2F3CD77-0939-4830-BC4C-E843A30B27AD}">
      <dgm:prSet/>
      <dgm:spPr/>
      <dgm:t>
        <a:bodyPr/>
        <a:lstStyle/>
        <a:p>
          <a:endParaRPr lang="en-US"/>
        </a:p>
      </dgm:t>
    </dgm:pt>
    <dgm:pt modelId="{CB4D2F22-18A3-4EA0-9276-E49974A36E4E}">
      <dgm:prSet/>
      <dgm:spPr/>
      <dgm:t>
        <a:bodyPr/>
        <a:lstStyle/>
        <a:p>
          <a:pPr>
            <a:lnSpc>
              <a:spcPct val="100000"/>
            </a:lnSpc>
          </a:pPr>
          <a:r>
            <a:rPr lang="en-US" b="1" i="0"/>
            <a:t>Efficient resource utilization </a:t>
          </a:r>
          <a:endParaRPr lang="en-US"/>
        </a:p>
      </dgm:t>
    </dgm:pt>
    <dgm:pt modelId="{DAE1D199-8C25-4D45-A20B-EC131340CF7B}" type="parTrans" cxnId="{A624B897-7484-4C88-9AC6-4320B64936FA}">
      <dgm:prSet/>
      <dgm:spPr/>
      <dgm:t>
        <a:bodyPr/>
        <a:lstStyle/>
        <a:p>
          <a:endParaRPr lang="en-US"/>
        </a:p>
      </dgm:t>
    </dgm:pt>
    <dgm:pt modelId="{94302A6F-414D-4F88-BEDE-098586C36530}" type="sibTrans" cxnId="{A624B897-7484-4C88-9AC6-4320B64936FA}">
      <dgm:prSet/>
      <dgm:spPr/>
      <dgm:t>
        <a:bodyPr/>
        <a:lstStyle/>
        <a:p>
          <a:endParaRPr lang="en-US"/>
        </a:p>
      </dgm:t>
    </dgm:pt>
    <dgm:pt modelId="{97490F49-F1BD-4C25-83EE-7561A7A9BBAF}">
      <dgm:prSet/>
      <dgm:spPr/>
      <dgm:t>
        <a:bodyPr/>
        <a:lstStyle/>
        <a:p>
          <a:pPr>
            <a:lnSpc>
              <a:spcPct val="100000"/>
            </a:lnSpc>
          </a:pPr>
          <a:r>
            <a:rPr lang="en-US" b="1" i="0"/>
            <a:t>Ethical considerations and bias mitigation </a:t>
          </a:r>
          <a:endParaRPr lang="en-US"/>
        </a:p>
      </dgm:t>
    </dgm:pt>
    <dgm:pt modelId="{F4DE7A92-D1CD-4B6C-BAB7-BFBAC5E40424}" type="parTrans" cxnId="{0BA5DB7F-04A8-4F29-B5D6-6E2371F1C4F8}">
      <dgm:prSet/>
      <dgm:spPr/>
      <dgm:t>
        <a:bodyPr/>
        <a:lstStyle/>
        <a:p>
          <a:endParaRPr lang="en-US"/>
        </a:p>
      </dgm:t>
    </dgm:pt>
    <dgm:pt modelId="{35E39C00-8191-4D05-9311-99E663D34364}" type="sibTrans" cxnId="{0BA5DB7F-04A8-4F29-B5D6-6E2371F1C4F8}">
      <dgm:prSet/>
      <dgm:spPr/>
      <dgm:t>
        <a:bodyPr/>
        <a:lstStyle/>
        <a:p>
          <a:endParaRPr lang="en-US"/>
        </a:p>
      </dgm:t>
    </dgm:pt>
    <dgm:pt modelId="{F55A8B31-DA18-4828-9B5C-01B5696B3BA1}">
      <dgm:prSet/>
      <dgm:spPr/>
      <dgm:t>
        <a:bodyPr/>
        <a:lstStyle/>
        <a:p>
          <a:pPr>
            <a:lnSpc>
              <a:spcPct val="100000"/>
            </a:lnSpc>
          </a:pPr>
          <a:r>
            <a:rPr lang="en-US" b="1" i="0"/>
            <a:t>Adaptability to industry-specific requirements </a:t>
          </a:r>
          <a:endParaRPr lang="en-US"/>
        </a:p>
      </dgm:t>
    </dgm:pt>
    <dgm:pt modelId="{2AF2E8DD-7D46-43BF-B9DF-F6EDB73E58B8}" type="parTrans" cxnId="{DDF62C03-7022-4BDD-B364-915B0ACC0C5F}">
      <dgm:prSet/>
      <dgm:spPr/>
      <dgm:t>
        <a:bodyPr/>
        <a:lstStyle/>
        <a:p>
          <a:endParaRPr lang="en-US"/>
        </a:p>
      </dgm:t>
    </dgm:pt>
    <dgm:pt modelId="{0EA05A37-FE58-417A-AB17-E66CBCC5038B}" type="sibTrans" cxnId="{DDF62C03-7022-4BDD-B364-915B0ACC0C5F}">
      <dgm:prSet/>
      <dgm:spPr/>
      <dgm:t>
        <a:bodyPr/>
        <a:lstStyle/>
        <a:p>
          <a:endParaRPr lang="en-US"/>
        </a:p>
      </dgm:t>
    </dgm:pt>
    <dgm:pt modelId="{6A68CA25-3D22-45A7-B5C3-03C7CD088091}" type="pres">
      <dgm:prSet presAssocID="{CDC08BB4-7AFF-4307-8495-12819887A1A1}" presName="root" presStyleCnt="0">
        <dgm:presLayoutVars>
          <dgm:dir/>
          <dgm:resizeHandles val="exact"/>
        </dgm:presLayoutVars>
      </dgm:prSet>
      <dgm:spPr/>
    </dgm:pt>
    <dgm:pt modelId="{0D9D7C95-E268-4C7C-89B9-C868C9E9A74E}" type="pres">
      <dgm:prSet presAssocID="{0F8BBE6F-424A-4922-B32C-C336337FCAD5}" presName="compNode" presStyleCnt="0"/>
      <dgm:spPr/>
    </dgm:pt>
    <dgm:pt modelId="{09BDF454-4522-456C-B537-587F2C6C3D7C}" type="pres">
      <dgm:prSet presAssocID="{0F8BBE6F-424A-4922-B32C-C336337FCAD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llseye"/>
        </a:ext>
      </dgm:extLst>
    </dgm:pt>
    <dgm:pt modelId="{8EF6346D-2CDE-476B-AE8F-4EFB4C1EDC3D}" type="pres">
      <dgm:prSet presAssocID="{0F8BBE6F-424A-4922-B32C-C336337FCAD5}" presName="spaceRect" presStyleCnt="0"/>
      <dgm:spPr/>
    </dgm:pt>
    <dgm:pt modelId="{E9E997C8-D0A5-433D-BB55-EAEB1CF03785}" type="pres">
      <dgm:prSet presAssocID="{0F8BBE6F-424A-4922-B32C-C336337FCAD5}" presName="textRect" presStyleLbl="revTx" presStyleIdx="0" presStyleCnt="5">
        <dgm:presLayoutVars>
          <dgm:chMax val="1"/>
          <dgm:chPref val="1"/>
        </dgm:presLayoutVars>
      </dgm:prSet>
      <dgm:spPr/>
    </dgm:pt>
    <dgm:pt modelId="{923425D9-41B2-4D30-B0DA-929D3E1FCDD7}" type="pres">
      <dgm:prSet presAssocID="{FA6F2147-DDD5-4E4D-9B9D-7687D3B084E4}" presName="sibTrans" presStyleCnt="0"/>
      <dgm:spPr/>
    </dgm:pt>
    <dgm:pt modelId="{EB091CA7-EBB0-4FE9-A2F1-758F18F98ECF}" type="pres">
      <dgm:prSet presAssocID="{ABFADB16-295F-474C-B615-7E83A3445C5A}" presName="compNode" presStyleCnt="0"/>
      <dgm:spPr/>
    </dgm:pt>
    <dgm:pt modelId="{3EC6F1CC-E201-45AE-AA63-C572D9252804}" type="pres">
      <dgm:prSet presAssocID="{ABFADB16-295F-474C-B615-7E83A3445C5A}"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ead with Gears"/>
        </a:ext>
      </dgm:extLst>
    </dgm:pt>
    <dgm:pt modelId="{DC1479EF-BB07-4405-A4F5-CC754F036571}" type="pres">
      <dgm:prSet presAssocID="{ABFADB16-295F-474C-B615-7E83A3445C5A}" presName="spaceRect" presStyleCnt="0"/>
      <dgm:spPr/>
    </dgm:pt>
    <dgm:pt modelId="{5A52E70B-F129-49D2-A54A-8767FA35CF08}" type="pres">
      <dgm:prSet presAssocID="{ABFADB16-295F-474C-B615-7E83A3445C5A}" presName="textRect" presStyleLbl="revTx" presStyleIdx="1" presStyleCnt="5">
        <dgm:presLayoutVars>
          <dgm:chMax val="1"/>
          <dgm:chPref val="1"/>
        </dgm:presLayoutVars>
      </dgm:prSet>
      <dgm:spPr/>
    </dgm:pt>
    <dgm:pt modelId="{70172D9D-3259-4DBA-90F8-6B0869A5B4A9}" type="pres">
      <dgm:prSet presAssocID="{A1494099-70F0-473E-A5F1-ED28BEDB0590}" presName="sibTrans" presStyleCnt="0"/>
      <dgm:spPr/>
    </dgm:pt>
    <dgm:pt modelId="{08D6A976-BE09-4AC3-8CCC-EED203C0553B}" type="pres">
      <dgm:prSet presAssocID="{CB4D2F22-18A3-4EA0-9276-E49974A36E4E}" presName="compNode" presStyleCnt="0"/>
      <dgm:spPr/>
    </dgm:pt>
    <dgm:pt modelId="{01AB6E1C-08F8-4864-8BFA-49D06E52BF63}" type="pres">
      <dgm:prSet presAssocID="{CB4D2F22-18A3-4EA0-9276-E49974A36E4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Upward trend"/>
        </a:ext>
      </dgm:extLst>
    </dgm:pt>
    <dgm:pt modelId="{83DE55A8-00FB-47DC-BB2A-CC839F10E043}" type="pres">
      <dgm:prSet presAssocID="{CB4D2F22-18A3-4EA0-9276-E49974A36E4E}" presName="spaceRect" presStyleCnt="0"/>
      <dgm:spPr/>
    </dgm:pt>
    <dgm:pt modelId="{08066E19-349C-4014-8AE8-6EC7208D164F}" type="pres">
      <dgm:prSet presAssocID="{CB4D2F22-18A3-4EA0-9276-E49974A36E4E}" presName="textRect" presStyleLbl="revTx" presStyleIdx="2" presStyleCnt="5">
        <dgm:presLayoutVars>
          <dgm:chMax val="1"/>
          <dgm:chPref val="1"/>
        </dgm:presLayoutVars>
      </dgm:prSet>
      <dgm:spPr/>
    </dgm:pt>
    <dgm:pt modelId="{C009C8AC-385B-48DF-A310-D3A7E1EBB851}" type="pres">
      <dgm:prSet presAssocID="{94302A6F-414D-4F88-BEDE-098586C36530}" presName="sibTrans" presStyleCnt="0"/>
      <dgm:spPr/>
    </dgm:pt>
    <dgm:pt modelId="{19328120-A771-4BDC-A9BD-8402F00C5622}" type="pres">
      <dgm:prSet presAssocID="{97490F49-F1BD-4C25-83EE-7561A7A9BBAF}" presName="compNode" presStyleCnt="0"/>
      <dgm:spPr/>
    </dgm:pt>
    <dgm:pt modelId="{49B7FBA3-B60F-455C-B447-1B65D47EC67C}" type="pres">
      <dgm:prSet presAssocID="{97490F49-F1BD-4C25-83EE-7561A7A9BBA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cales of Justice"/>
        </a:ext>
      </dgm:extLst>
    </dgm:pt>
    <dgm:pt modelId="{7719D219-ADB6-49AD-8AD5-42E3541B56D1}" type="pres">
      <dgm:prSet presAssocID="{97490F49-F1BD-4C25-83EE-7561A7A9BBAF}" presName="spaceRect" presStyleCnt="0"/>
      <dgm:spPr/>
    </dgm:pt>
    <dgm:pt modelId="{C3D125C5-B974-47A3-AF54-7E2495D3BB64}" type="pres">
      <dgm:prSet presAssocID="{97490F49-F1BD-4C25-83EE-7561A7A9BBAF}" presName="textRect" presStyleLbl="revTx" presStyleIdx="3" presStyleCnt="5">
        <dgm:presLayoutVars>
          <dgm:chMax val="1"/>
          <dgm:chPref val="1"/>
        </dgm:presLayoutVars>
      </dgm:prSet>
      <dgm:spPr/>
    </dgm:pt>
    <dgm:pt modelId="{AD8C8EF2-BDBA-43EA-B7C6-0EA0C1F89D52}" type="pres">
      <dgm:prSet presAssocID="{35E39C00-8191-4D05-9311-99E663D34364}" presName="sibTrans" presStyleCnt="0"/>
      <dgm:spPr/>
    </dgm:pt>
    <dgm:pt modelId="{44FEEDBE-F491-44B2-8FE7-BB58BB12BCF9}" type="pres">
      <dgm:prSet presAssocID="{F55A8B31-DA18-4828-9B5C-01B5696B3BA1}" presName="compNode" presStyleCnt="0"/>
      <dgm:spPr/>
    </dgm:pt>
    <dgm:pt modelId="{E451481D-2347-468C-BC3E-5C2BAEBD9DF0}" type="pres">
      <dgm:prSet presAssocID="{F55A8B31-DA18-4828-9B5C-01B5696B3BA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Gears"/>
        </a:ext>
      </dgm:extLst>
    </dgm:pt>
    <dgm:pt modelId="{74CFE4F0-311F-4417-9BD9-0114A3FE6551}" type="pres">
      <dgm:prSet presAssocID="{F55A8B31-DA18-4828-9B5C-01B5696B3BA1}" presName="spaceRect" presStyleCnt="0"/>
      <dgm:spPr/>
    </dgm:pt>
    <dgm:pt modelId="{3B04FAE2-1DC7-4A96-B4D7-CC1566E1A800}" type="pres">
      <dgm:prSet presAssocID="{F55A8B31-DA18-4828-9B5C-01B5696B3BA1}" presName="textRect" presStyleLbl="revTx" presStyleIdx="4" presStyleCnt="5">
        <dgm:presLayoutVars>
          <dgm:chMax val="1"/>
          <dgm:chPref val="1"/>
        </dgm:presLayoutVars>
      </dgm:prSet>
      <dgm:spPr/>
    </dgm:pt>
  </dgm:ptLst>
  <dgm:cxnLst>
    <dgm:cxn modelId="{DDF62C03-7022-4BDD-B364-915B0ACC0C5F}" srcId="{CDC08BB4-7AFF-4307-8495-12819887A1A1}" destId="{F55A8B31-DA18-4828-9B5C-01B5696B3BA1}" srcOrd="4" destOrd="0" parTransId="{2AF2E8DD-7D46-43BF-B9DF-F6EDB73E58B8}" sibTransId="{0EA05A37-FE58-417A-AB17-E66CBCC5038B}"/>
    <dgm:cxn modelId="{1EAFF709-8F9C-4304-9E5D-5959F155D4F1}" type="presOf" srcId="{97490F49-F1BD-4C25-83EE-7561A7A9BBAF}" destId="{C3D125C5-B974-47A3-AF54-7E2495D3BB64}" srcOrd="0" destOrd="0" presId="urn:microsoft.com/office/officeart/2018/2/layout/IconLabelList"/>
    <dgm:cxn modelId="{52855F0A-4F5B-4935-B1B0-AABF06534416}" srcId="{CDC08BB4-7AFF-4307-8495-12819887A1A1}" destId="{0F8BBE6F-424A-4922-B32C-C336337FCAD5}" srcOrd="0" destOrd="0" parTransId="{31FD8EB7-8E35-41EE-B1F7-B840A4C641A8}" sibTransId="{FA6F2147-DDD5-4E4D-9B9D-7687D3B084E4}"/>
    <dgm:cxn modelId="{A70C4E0E-317B-44D8-A91D-FD888152E766}" type="presOf" srcId="{0F8BBE6F-424A-4922-B32C-C336337FCAD5}" destId="{E9E997C8-D0A5-433D-BB55-EAEB1CF03785}" srcOrd="0" destOrd="0" presId="urn:microsoft.com/office/officeart/2018/2/layout/IconLabelList"/>
    <dgm:cxn modelId="{E2F3CD77-0939-4830-BC4C-E843A30B27AD}" srcId="{CDC08BB4-7AFF-4307-8495-12819887A1A1}" destId="{ABFADB16-295F-474C-B615-7E83A3445C5A}" srcOrd="1" destOrd="0" parTransId="{9DD77746-A9D3-451E-A2E8-CAED0CF4A42C}" sibTransId="{A1494099-70F0-473E-A5F1-ED28BEDB0590}"/>
    <dgm:cxn modelId="{0BA5DB7F-04A8-4F29-B5D6-6E2371F1C4F8}" srcId="{CDC08BB4-7AFF-4307-8495-12819887A1A1}" destId="{97490F49-F1BD-4C25-83EE-7561A7A9BBAF}" srcOrd="3" destOrd="0" parTransId="{F4DE7A92-D1CD-4B6C-BAB7-BFBAC5E40424}" sibTransId="{35E39C00-8191-4D05-9311-99E663D34364}"/>
    <dgm:cxn modelId="{1E4F028C-3F50-404E-A318-3D003A69AAC9}" type="presOf" srcId="{ABFADB16-295F-474C-B615-7E83A3445C5A}" destId="{5A52E70B-F129-49D2-A54A-8767FA35CF08}" srcOrd="0" destOrd="0" presId="urn:microsoft.com/office/officeart/2018/2/layout/IconLabelList"/>
    <dgm:cxn modelId="{77B82597-22DC-4B7C-BAA9-B4CFDD81A850}" type="presOf" srcId="{F55A8B31-DA18-4828-9B5C-01B5696B3BA1}" destId="{3B04FAE2-1DC7-4A96-B4D7-CC1566E1A800}" srcOrd="0" destOrd="0" presId="urn:microsoft.com/office/officeart/2018/2/layout/IconLabelList"/>
    <dgm:cxn modelId="{A624B897-7484-4C88-9AC6-4320B64936FA}" srcId="{CDC08BB4-7AFF-4307-8495-12819887A1A1}" destId="{CB4D2F22-18A3-4EA0-9276-E49974A36E4E}" srcOrd="2" destOrd="0" parTransId="{DAE1D199-8C25-4D45-A20B-EC131340CF7B}" sibTransId="{94302A6F-414D-4F88-BEDE-098586C36530}"/>
    <dgm:cxn modelId="{EE09FE9A-CB3B-4068-9878-556CFB58C4EE}" type="presOf" srcId="{CDC08BB4-7AFF-4307-8495-12819887A1A1}" destId="{6A68CA25-3D22-45A7-B5C3-03C7CD088091}" srcOrd="0" destOrd="0" presId="urn:microsoft.com/office/officeart/2018/2/layout/IconLabelList"/>
    <dgm:cxn modelId="{C638E7E3-2860-4786-A31F-531A5683EAA3}" type="presOf" srcId="{CB4D2F22-18A3-4EA0-9276-E49974A36E4E}" destId="{08066E19-349C-4014-8AE8-6EC7208D164F}" srcOrd="0" destOrd="0" presId="urn:microsoft.com/office/officeart/2018/2/layout/IconLabelList"/>
    <dgm:cxn modelId="{1A9568D6-07D4-4E9B-9557-AD2AC991D618}" type="presParOf" srcId="{6A68CA25-3D22-45A7-B5C3-03C7CD088091}" destId="{0D9D7C95-E268-4C7C-89B9-C868C9E9A74E}" srcOrd="0" destOrd="0" presId="urn:microsoft.com/office/officeart/2018/2/layout/IconLabelList"/>
    <dgm:cxn modelId="{9B215BBC-4712-4659-963F-C16485D0B52A}" type="presParOf" srcId="{0D9D7C95-E268-4C7C-89B9-C868C9E9A74E}" destId="{09BDF454-4522-456C-B537-587F2C6C3D7C}" srcOrd="0" destOrd="0" presId="urn:microsoft.com/office/officeart/2018/2/layout/IconLabelList"/>
    <dgm:cxn modelId="{2BD6967D-C544-477B-B72A-5168FB95AAAB}" type="presParOf" srcId="{0D9D7C95-E268-4C7C-89B9-C868C9E9A74E}" destId="{8EF6346D-2CDE-476B-AE8F-4EFB4C1EDC3D}" srcOrd="1" destOrd="0" presId="urn:microsoft.com/office/officeart/2018/2/layout/IconLabelList"/>
    <dgm:cxn modelId="{02F542B7-47CB-403A-9BA3-E3638ACF4E57}" type="presParOf" srcId="{0D9D7C95-E268-4C7C-89B9-C868C9E9A74E}" destId="{E9E997C8-D0A5-433D-BB55-EAEB1CF03785}" srcOrd="2" destOrd="0" presId="urn:microsoft.com/office/officeart/2018/2/layout/IconLabelList"/>
    <dgm:cxn modelId="{B77AF0B7-5514-4B8A-B75F-A8345D16B8BB}" type="presParOf" srcId="{6A68CA25-3D22-45A7-B5C3-03C7CD088091}" destId="{923425D9-41B2-4D30-B0DA-929D3E1FCDD7}" srcOrd="1" destOrd="0" presId="urn:microsoft.com/office/officeart/2018/2/layout/IconLabelList"/>
    <dgm:cxn modelId="{15C6BC65-61E7-4407-8D46-BA8E058355B8}" type="presParOf" srcId="{6A68CA25-3D22-45A7-B5C3-03C7CD088091}" destId="{EB091CA7-EBB0-4FE9-A2F1-758F18F98ECF}" srcOrd="2" destOrd="0" presId="urn:microsoft.com/office/officeart/2018/2/layout/IconLabelList"/>
    <dgm:cxn modelId="{7BCBE036-39AD-4E72-A893-E994F52AA714}" type="presParOf" srcId="{EB091CA7-EBB0-4FE9-A2F1-758F18F98ECF}" destId="{3EC6F1CC-E201-45AE-AA63-C572D9252804}" srcOrd="0" destOrd="0" presId="urn:microsoft.com/office/officeart/2018/2/layout/IconLabelList"/>
    <dgm:cxn modelId="{39811234-4D81-4155-93E9-39FED6B8069C}" type="presParOf" srcId="{EB091CA7-EBB0-4FE9-A2F1-758F18F98ECF}" destId="{DC1479EF-BB07-4405-A4F5-CC754F036571}" srcOrd="1" destOrd="0" presId="urn:microsoft.com/office/officeart/2018/2/layout/IconLabelList"/>
    <dgm:cxn modelId="{1FBF5522-F337-4E22-BF7C-6D8BDED52FB7}" type="presParOf" srcId="{EB091CA7-EBB0-4FE9-A2F1-758F18F98ECF}" destId="{5A52E70B-F129-49D2-A54A-8767FA35CF08}" srcOrd="2" destOrd="0" presId="urn:microsoft.com/office/officeart/2018/2/layout/IconLabelList"/>
    <dgm:cxn modelId="{069AB0E9-F2DE-42EA-B43D-7B7A08D5199B}" type="presParOf" srcId="{6A68CA25-3D22-45A7-B5C3-03C7CD088091}" destId="{70172D9D-3259-4DBA-90F8-6B0869A5B4A9}" srcOrd="3" destOrd="0" presId="urn:microsoft.com/office/officeart/2018/2/layout/IconLabelList"/>
    <dgm:cxn modelId="{66ABC07A-0BF8-49DD-9B52-72606EBA698E}" type="presParOf" srcId="{6A68CA25-3D22-45A7-B5C3-03C7CD088091}" destId="{08D6A976-BE09-4AC3-8CCC-EED203C0553B}" srcOrd="4" destOrd="0" presId="urn:microsoft.com/office/officeart/2018/2/layout/IconLabelList"/>
    <dgm:cxn modelId="{DBAD5582-7F35-4ECC-A831-DD71EE43EC7C}" type="presParOf" srcId="{08D6A976-BE09-4AC3-8CCC-EED203C0553B}" destId="{01AB6E1C-08F8-4864-8BFA-49D06E52BF63}" srcOrd="0" destOrd="0" presId="urn:microsoft.com/office/officeart/2018/2/layout/IconLabelList"/>
    <dgm:cxn modelId="{4624A8BD-C2EB-4E2D-9B5C-FA99D1F81F43}" type="presParOf" srcId="{08D6A976-BE09-4AC3-8CCC-EED203C0553B}" destId="{83DE55A8-00FB-47DC-BB2A-CC839F10E043}" srcOrd="1" destOrd="0" presId="urn:microsoft.com/office/officeart/2018/2/layout/IconLabelList"/>
    <dgm:cxn modelId="{F55D2BDF-E7EF-43B1-AE47-CFDE87D7E76A}" type="presParOf" srcId="{08D6A976-BE09-4AC3-8CCC-EED203C0553B}" destId="{08066E19-349C-4014-8AE8-6EC7208D164F}" srcOrd="2" destOrd="0" presId="urn:microsoft.com/office/officeart/2018/2/layout/IconLabelList"/>
    <dgm:cxn modelId="{AC69EE89-AE59-422C-9B39-339A1422C45E}" type="presParOf" srcId="{6A68CA25-3D22-45A7-B5C3-03C7CD088091}" destId="{C009C8AC-385B-48DF-A310-D3A7E1EBB851}" srcOrd="5" destOrd="0" presId="urn:microsoft.com/office/officeart/2018/2/layout/IconLabelList"/>
    <dgm:cxn modelId="{B798EAE2-29F5-4018-9C67-5A0AFE9D256D}" type="presParOf" srcId="{6A68CA25-3D22-45A7-B5C3-03C7CD088091}" destId="{19328120-A771-4BDC-A9BD-8402F00C5622}" srcOrd="6" destOrd="0" presId="urn:microsoft.com/office/officeart/2018/2/layout/IconLabelList"/>
    <dgm:cxn modelId="{C42A693F-7925-4426-A1C9-1C44812F47B4}" type="presParOf" srcId="{19328120-A771-4BDC-A9BD-8402F00C5622}" destId="{49B7FBA3-B60F-455C-B447-1B65D47EC67C}" srcOrd="0" destOrd="0" presId="urn:microsoft.com/office/officeart/2018/2/layout/IconLabelList"/>
    <dgm:cxn modelId="{F2DDDDA7-3D68-43AE-B5DC-8BD6FB81FA46}" type="presParOf" srcId="{19328120-A771-4BDC-A9BD-8402F00C5622}" destId="{7719D219-ADB6-49AD-8AD5-42E3541B56D1}" srcOrd="1" destOrd="0" presId="urn:microsoft.com/office/officeart/2018/2/layout/IconLabelList"/>
    <dgm:cxn modelId="{E37F7128-5C4E-43CC-AA04-8F21FC02F26F}" type="presParOf" srcId="{19328120-A771-4BDC-A9BD-8402F00C5622}" destId="{C3D125C5-B974-47A3-AF54-7E2495D3BB64}" srcOrd="2" destOrd="0" presId="urn:microsoft.com/office/officeart/2018/2/layout/IconLabelList"/>
    <dgm:cxn modelId="{1A2CDA06-E31F-4FCA-88D2-0A2F240D1C6E}" type="presParOf" srcId="{6A68CA25-3D22-45A7-B5C3-03C7CD088091}" destId="{AD8C8EF2-BDBA-43EA-B7C6-0EA0C1F89D52}" srcOrd="7" destOrd="0" presId="urn:microsoft.com/office/officeart/2018/2/layout/IconLabelList"/>
    <dgm:cxn modelId="{5E306C8E-8828-4760-B43C-D2FAF40E051B}" type="presParOf" srcId="{6A68CA25-3D22-45A7-B5C3-03C7CD088091}" destId="{44FEEDBE-F491-44B2-8FE7-BB58BB12BCF9}" srcOrd="8" destOrd="0" presId="urn:microsoft.com/office/officeart/2018/2/layout/IconLabelList"/>
    <dgm:cxn modelId="{9A0B3720-DFD0-4A32-9B93-0B6208677FE0}" type="presParOf" srcId="{44FEEDBE-F491-44B2-8FE7-BB58BB12BCF9}" destId="{E451481D-2347-468C-BC3E-5C2BAEBD9DF0}" srcOrd="0" destOrd="0" presId="urn:microsoft.com/office/officeart/2018/2/layout/IconLabelList"/>
    <dgm:cxn modelId="{B1E88C07-EB8E-483F-BF19-1C53239BA43A}" type="presParOf" srcId="{44FEEDBE-F491-44B2-8FE7-BB58BB12BCF9}" destId="{74CFE4F0-311F-4417-9BD9-0114A3FE6551}" srcOrd="1" destOrd="0" presId="urn:microsoft.com/office/officeart/2018/2/layout/IconLabelList"/>
    <dgm:cxn modelId="{A9B928AF-A457-4358-8054-054455E833F4}" type="presParOf" srcId="{44FEEDBE-F491-44B2-8FE7-BB58BB12BCF9}" destId="{3B04FAE2-1DC7-4A96-B4D7-CC1566E1A800}" srcOrd="2" destOrd="0" presId="urn:microsoft.com/office/officeart/2018/2/layout/Icon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99B3234-F9D8-49A7-AEAD-CF799DE18BEB}"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EB68D7AA-B265-4DEC-98E8-935D0F7D0339}">
      <dgm:prSet/>
      <dgm:spPr/>
      <dgm:t>
        <a:bodyPr/>
        <a:lstStyle/>
        <a:p>
          <a:pPr>
            <a:lnSpc>
              <a:spcPct val="100000"/>
            </a:lnSpc>
          </a:pPr>
          <a:r>
            <a:rPr lang="en-US" b="0" i="0"/>
            <a:t>Through the provision of explicit instructions or conditioning, AI language models can be guided to generate responses with specific characteristics or styles.</a:t>
          </a:r>
          <a:endParaRPr lang="en-US"/>
        </a:p>
      </dgm:t>
    </dgm:pt>
    <dgm:pt modelId="{11F163DC-DF8B-4246-988D-842B58F110E9}" type="parTrans" cxnId="{85DE140E-2C15-43EE-BF63-F036939AEC00}">
      <dgm:prSet/>
      <dgm:spPr/>
      <dgm:t>
        <a:bodyPr/>
        <a:lstStyle/>
        <a:p>
          <a:endParaRPr lang="en-US"/>
        </a:p>
      </dgm:t>
    </dgm:pt>
    <dgm:pt modelId="{E3167BAE-1D10-4CF7-ABEE-D5CE1A8DE218}" type="sibTrans" cxnId="{85DE140E-2C15-43EE-BF63-F036939AEC00}">
      <dgm:prSet/>
      <dgm:spPr/>
      <dgm:t>
        <a:bodyPr/>
        <a:lstStyle/>
        <a:p>
          <a:endParaRPr lang="en-US"/>
        </a:p>
      </dgm:t>
    </dgm:pt>
    <dgm:pt modelId="{FF83824D-6E60-4138-83E7-737FF47D0764}">
      <dgm:prSet/>
      <dgm:spPr/>
      <dgm:t>
        <a:bodyPr/>
        <a:lstStyle/>
        <a:p>
          <a:pPr>
            <a:lnSpc>
              <a:spcPct val="100000"/>
            </a:lnSpc>
          </a:pPr>
          <a:r>
            <a:rPr lang="en-US" b="0" i="0"/>
            <a:t>Well-crafted prompts have the potential to reduce bias in AI-generated content.</a:t>
          </a:r>
          <a:endParaRPr lang="en-US"/>
        </a:p>
      </dgm:t>
    </dgm:pt>
    <dgm:pt modelId="{7EEA905C-AF5C-43D1-BCFF-7320E3C604EC}" type="parTrans" cxnId="{C797BBAE-DD17-4F46-BD7F-40210856D7ED}">
      <dgm:prSet/>
      <dgm:spPr/>
      <dgm:t>
        <a:bodyPr/>
        <a:lstStyle/>
        <a:p>
          <a:endParaRPr lang="en-US"/>
        </a:p>
      </dgm:t>
    </dgm:pt>
    <dgm:pt modelId="{FA809DFD-1479-412C-B542-159C41913636}" type="sibTrans" cxnId="{C797BBAE-DD17-4F46-BD7F-40210856D7ED}">
      <dgm:prSet/>
      <dgm:spPr/>
      <dgm:t>
        <a:bodyPr/>
        <a:lstStyle/>
        <a:p>
          <a:endParaRPr lang="en-US"/>
        </a:p>
      </dgm:t>
    </dgm:pt>
    <dgm:pt modelId="{4F335A22-FA5F-464A-AF45-1570BC2A038B}" type="pres">
      <dgm:prSet presAssocID="{999B3234-F9D8-49A7-AEAD-CF799DE18BEB}" presName="root" presStyleCnt="0">
        <dgm:presLayoutVars>
          <dgm:dir/>
          <dgm:resizeHandles val="exact"/>
        </dgm:presLayoutVars>
      </dgm:prSet>
      <dgm:spPr/>
    </dgm:pt>
    <dgm:pt modelId="{3AA2C41D-C63D-4B56-90DE-F1BB7EFEA432}" type="pres">
      <dgm:prSet presAssocID="{EB68D7AA-B265-4DEC-98E8-935D0F7D0339}" presName="compNode" presStyleCnt="0"/>
      <dgm:spPr/>
    </dgm:pt>
    <dgm:pt modelId="{F4B1FC80-E426-4607-83D6-1B6F811723FF}" type="pres">
      <dgm:prSet presAssocID="{EB68D7AA-B265-4DEC-98E8-935D0F7D0339}" presName="bgRect" presStyleLbl="bgShp" presStyleIdx="0" presStyleCnt="2"/>
      <dgm:spPr/>
    </dgm:pt>
    <dgm:pt modelId="{88956C79-AB87-4726-9E51-9E39E79D2190}" type="pres">
      <dgm:prSet presAssocID="{EB68D7AA-B265-4DEC-98E8-935D0F7D033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F4D37AF1-086D-4747-A794-5935DF79C36F}" type="pres">
      <dgm:prSet presAssocID="{EB68D7AA-B265-4DEC-98E8-935D0F7D0339}" presName="spaceRect" presStyleCnt="0"/>
      <dgm:spPr/>
    </dgm:pt>
    <dgm:pt modelId="{7493E55F-1ACC-424E-9D88-A0731B3E8939}" type="pres">
      <dgm:prSet presAssocID="{EB68D7AA-B265-4DEC-98E8-935D0F7D0339}" presName="parTx" presStyleLbl="revTx" presStyleIdx="0" presStyleCnt="2">
        <dgm:presLayoutVars>
          <dgm:chMax val="0"/>
          <dgm:chPref val="0"/>
        </dgm:presLayoutVars>
      </dgm:prSet>
      <dgm:spPr/>
    </dgm:pt>
    <dgm:pt modelId="{D3F051BF-AA9C-4BEF-9865-CBA753549BF9}" type="pres">
      <dgm:prSet presAssocID="{E3167BAE-1D10-4CF7-ABEE-D5CE1A8DE218}" presName="sibTrans" presStyleCnt="0"/>
      <dgm:spPr/>
    </dgm:pt>
    <dgm:pt modelId="{83BA1098-28A9-49C0-B8D5-021A111C51F5}" type="pres">
      <dgm:prSet presAssocID="{FF83824D-6E60-4138-83E7-737FF47D0764}" presName="compNode" presStyleCnt="0"/>
      <dgm:spPr/>
    </dgm:pt>
    <dgm:pt modelId="{FF6F2F4F-7D1A-4BA5-A451-18F615A0A3E5}" type="pres">
      <dgm:prSet presAssocID="{FF83824D-6E60-4138-83E7-737FF47D0764}" presName="bgRect" presStyleLbl="bgShp" presStyleIdx="1" presStyleCnt="2"/>
      <dgm:spPr/>
    </dgm:pt>
    <dgm:pt modelId="{5D8060A3-96DE-4FB3-BD63-018C8DBCA197}" type="pres">
      <dgm:prSet presAssocID="{FF83824D-6E60-4138-83E7-737FF47D076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rson with Idea"/>
        </a:ext>
      </dgm:extLst>
    </dgm:pt>
    <dgm:pt modelId="{1E572C40-59E3-4B6C-A348-08769731A608}" type="pres">
      <dgm:prSet presAssocID="{FF83824D-6E60-4138-83E7-737FF47D0764}" presName="spaceRect" presStyleCnt="0"/>
      <dgm:spPr/>
    </dgm:pt>
    <dgm:pt modelId="{9253BEAA-D8C4-4437-BFB1-A881A5A49F18}" type="pres">
      <dgm:prSet presAssocID="{FF83824D-6E60-4138-83E7-737FF47D0764}" presName="parTx" presStyleLbl="revTx" presStyleIdx="1" presStyleCnt="2">
        <dgm:presLayoutVars>
          <dgm:chMax val="0"/>
          <dgm:chPref val="0"/>
        </dgm:presLayoutVars>
      </dgm:prSet>
      <dgm:spPr/>
    </dgm:pt>
  </dgm:ptLst>
  <dgm:cxnLst>
    <dgm:cxn modelId="{85DE140E-2C15-43EE-BF63-F036939AEC00}" srcId="{999B3234-F9D8-49A7-AEAD-CF799DE18BEB}" destId="{EB68D7AA-B265-4DEC-98E8-935D0F7D0339}" srcOrd="0" destOrd="0" parTransId="{11F163DC-DF8B-4246-988D-842B58F110E9}" sibTransId="{E3167BAE-1D10-4CF7-ABEE-D5CE1A8DE218}"/>
    <dgm:cxn modelId="{8995A80F-DD13-48D6-92BB-DDCD22E487A2}" type="presOf" srcId="{EB68D7AA-B265-4DEC-98E8-935D0F7D0339}" destId="{7493E55F-1ACC-424E-9D88-A0731B3E8939}" srcOrd="0" destOrd="0" presId="urn:microsoft.com/office/officeart/2018/2/layout/IconVerticalSolidList"/>
    <dgm:cxn modelId="{254A7514-1EE5-4EBA-A3CA-C09A73F5E033}" type="presOf" srcId="{FF83824D-6E60-4138-83E7-737FF47D0764}" destId="{9253BEAA-D8C4-4437-BFB1-A881A5A49F18}" srcOrd="0" destOrd="0" presId="urn:microsoft.com/office/officeart/2018/2/layout/IconVerticalSolidList"/>
    <dgm:cxn modelId="{C797BBAE-DD17-4F46-BD7F-40210856D7ED}" srcId="{999B3234-F9D8-49A7-AEAD-CF799DE18BEB}" destId="{FF83824D-6E60-4138-83E7-737FF47D0764}" srcOrd="1" destOrd="0" parTransId="{7EEA905C-AF5C-43D1-BCFF-7320E3C604EC}" sibTransId="{FA809DFD-1479-412C-B542-159C41913636}"/>
    <dgm:cxn modelId="{5AAF32EE-9C6B-4AFB-B6DA-5B2742F51822}" type="presOf" srcId="{999B3234-F9D8-49A7-AEAD-CF799DE18BEB}" destId="{4F335A22-FA5F-464A-AF45-1570BC2A038B}" srcOrd="0" destOrd="0" presId="urn:microsoft.com/office/officeart/2018/2/layout/IconVerticalSolidList"/>
    <dgm:cxn modelId="{2944E414-CA24-4BAE-913E-FF7820AF946C}" type="presParOf" srcId="{4F335A22-FA5F-464A-AF45-1570BC2A038B}" destId="{3AA2C41D-C63D-4B56-90DE-F1BB7EFEA432}" srcOrd="0" destOrd="0" presId="urn:microsoft.com/office/officeart/2018/2/layout/IconVerticalSolidList"/>
    <dgm:cxn modelId="{49FA1188-F495-4F09-B67C-64D16BFFACC5}" type="presParOf" srcId="{3AA2C41D-C63D-4B56-90DE-F1BB7EFEA432}" destId="{F4B1FC80-E426-4607-83D6-1B6F811723FF}" srcOrd="0" destOrd="0" presId="urn:microsoft.com/office/officeart/2018/2/layout/IconVerticalSolidList"/>
    <dgm:cxn modelId="{1B214965-A662-4716-97E6-A5E734DE78FE}" type="presParOf" srcId="{3AA2C41D-C63D-4B56-90DE-F1BB7EFEA432}" destId="{88956C79-AB87-4726-9E51-9E39E79D2190}" srcOrd="1" destOrd="0" presId="urn:microsoft.com/office/officeart/2018/2/layout/IconVerticalSolidList"/>
    <dgm:cxn modelId="{D15CA503-1601-481C-A2EA-A6E007821875}" type="presParOf" srcId="{3AA2C41D-C63D-4B56-90DE-F1BB7EFEA432}" destId="{F4D37AF1-086D-4747-A794-5935DF79C36F}" srcOrd="2" destOrd="0" presId="urn:microsoft.com/office/officeart/2018/2/layout/IconVerticalSolidList"/>
    <dgm:cxn modelId="{285DA590-445D-4AF9-A175-6C512854E1D5}" type="presParOf" srcId="{3AA2C41D-C63D-4B56-90DE-F1BB7EFEA432}" destId="{7493E55F-1ACC-424E-9D88-A0731B3E8939}" srcOrd="3" destOrd="0" presId="urn:microsoft.com/office/officeart/2018/2/layout/IconVerticalSolidList"/>
    <dgm:cxn modelId="{9B81F444-E5CE-40EE-8340-294835D9B851}" type="presParOf" srcId="{4F335A22-FA5F-464A-AF45-1570BC2A038B}" destId="{D3F051BF-AA9C-4BEF-9865-CBA753549BF9}" srcOrd="1" destOrd="0" presId="urn:microsoft.com/office/officeart/2018/2/layout/IconVerticalSolidList"/>
    <dgm:cxn modelId="{700FC5DF-7CFD-4D45-B3D2-B0614DC5E478}" type="presParOf" srcId="{4F335A22-FA5F-464A-AF45-1570BC2A038B}" destId="{83BA1098-28A9-49C0-B8D5-021A111C51F5}" srcOrd="2" destOrd="0" presId="urn:microsoft.com/office/officeart/2018/2/layout/IconVerticalSolidList"/>
    <dgm:cxn modelId="{09980AA1-6C71-44CD-A050-914A365FD77A}" type="presParOf" srcId="{83BA1098-28A9-49C0-B8D5-021A111C51F5}" destId="{FF6F2F4F-7D1A-4BA5-A451-18F615A0A3E5}" srcOrd="0" destOrd="0" presId="urn:microsoft.com/office/officeart/2018/2/layout/IconVerticalSolidList"/>
    <dgm:cxn modelId="{A90B5D41-DED0-42D9-B077-C05E40A89E4B}" type="presParOf" srcId="{83BA1098-28A9-49C0-B8D5-021A111C51F5}" destId="{5D8060A3-96DE-4FB3-BD63-018C8DBCA197}" srcOrd="1" destOrd="0" presId="urn:microsoft.com/office/officeart/2018/2/layout/IconVerticalSolidList"/>
    <dgm:cxn modelId="{8FA5D3BF-8BFF-4FA1-B074-0B639B3EEB3F}" type="presParOf" srcId="{83BA1098-28A9-49C0-B8D5-021A111C51F5}" destId="{1E572C40-59E3-4B6C-A348-08769731A608}" srcOrd="2" destOrd="0" presId="urn:microsoft.com/office/officeart/2018/2/layout/IconVerticalSolidList"/>
    <dgm:cxn modelId="{CFEE3F68-A2A9-41E4-9501-C7437AF4C069}" type="presParOf" srcId="{83BA1098-28A9-49C0-B8D5-021A111C51F5}" destId="{9253BEAA-D8C4-4437-BFB1-A881A5A49F18}"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28F23D9-EA22-47D3-BC23-1AE2F6366B1B}"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EEC8DFD2-CDD7-48F5-A233-FD4B59C3B6FF}">
      <dgm:prSet/>
      <dgm:spPr/>
      <dgm:t>
        <a:bodyPr/>
        <a:lstStyle/>
        <a:p>
          <a:pPr>
            <a:lnSpc>
              <a:spcPct val="100000"/>
            </a:lnSpc>
            <a:defRPr cap="all"/>
          </a:pPr>
          <a:r>
            <a:rPr lang="en-US" b="0" i="0"/>
            <a:t>Explain how prompts affect model outputs.</a:t>
          </a:r>
          <a:endParaRPr lang="en-US"/>
        </a:p>
      </dgm:t>
    </dgm:pt>
    <dgm:pt modelId="{C8DF61E4-4B2E-4EBA-8C61-E6A043C3C841}" type="parTrans" cxnId="{CCA88D66-F0D7-45C9-98FD-CBE0D87CD710}">
      <dgm:prSet/>
      <dgm:spPr/>
      <dgm:t>
        <a:bodyPr/>
        <a:lstStyle/>
        <a:p>
          <a:endParaRPr lang="en-US"/>
        </a:p>
      </dgm:t>
    </dgm:pt>
    <dgm:pt modelId="{23CF823C-D523-486F-89A9-671AC41AE79E}" type="sibTrans" cxnId="{CCA88D66-F0D7-45C9-98FD-CBE0D87CD710}">
      <dgm:prSet/>
      <dgm:spPr/>
      <dgm:t>
        <a:bodyPr/>
        <a:lstStyle/>
        <a:p>
          <a:endParaRPr lang="en-US"/>
        </a:p>
      </dgm:t>
    </dgm:pt>
    <dgm:pt modelId="{C37CB7E4-56EC-4ED8-B8CE-9B40A5EC2091}">
      <dgm:prSet/>
      <dgm:spPr/>
      <dgm:t>
        <a:bodyPr/>
        <a:lstStyle/>
        <a:p>
          <a:pPr>
            <a:lnSpc>
              <a:spcPct val="100000"/>
            </a:lnSpc>
            <a:defRPr cap="all"/>
          </a:pPr>
          <a:r>
            <a:rPr lang="en-US" b="0" i="0"/>
            <a:t>Illustrate the difference between good and bad prompts.</a:t>
          </a:r>
          <a:endParaRPr lang="en-US"/>
        </a:p>
      </dgm:t>
    </dgm:pt>
    <dgm:pt modelId="{8EE0159F-8CDD-4D4E-BB10-44D4EEC52B7C}" type="parTrans" cxnId="{5714B3D7-2224-4B3B-AD9B-7335192D7D22}">
      <dgm:prSet/>
      <dgm:spPr/>
      <dgm:t>
        <a:bodyPr/>
        <a:lstStyle/>
        <a:p>
          <a:endParaRPr lang="en-US"/>
        </a:p>
      </dgm:t>
    </dgm:pt>
    <dgm:pt modelId="{D6C96B4D-9505-4C7D-B88E-ADDB55D53E70}" type="sibTrans" cxnId="{5714B3D7-2224-4B3B-AD9B-7335192D7D22}">
      <dgm:prSet/>
      <dgm:spPr/>
      <dgm:t>
        <a:bodyPr/>
        <a:lstStyle/>
        <a:p>
          <a:endParaRPr lang="en-US"/>
        </a:p>
      </dgm:t>
    </dgm:pt>
    <dgm:pt modelId="{D608D35A-E70E-460B-A5D9-4905243E5A2B}">
      <dgm:prSet/>
      <dgm:spPr/>
      <dgm:t>
        <a:bodyPr/>
        <a:lstStyle/>
        <a:p>
          <a:pPr>
            <a:lnSpc>
              <a:spcPct val="100000"/>
            </a:lnSpc>
            <a:defRPr cap="all"/>
          </a:pPr>
          <a:r>
            <a:rPr lang="en-US" b="0" i="0"/>
            <a:t>Discuss the power and limitations of prompts.</a:t>
          </a:r>
          <a:endParaRPr lang="en-US"/>
        </a:p>
      </dgm:t>
    </dgm:pt>
    <dgm:pt modelId="{66889D3F-20B1-4B0F-88D5-ADA96F50D577}" type="parTrans" cxnId="{44CC3C99-2371-488E-B5EF-C43F6285AD44}">
      <dgm:prSet/>
      <dgm:spPr/>
      <dgm:t>
        <a:bodyPr/>
        <a:lstStyle/>
        <a:p>
          <a:endParaRPr lang="en-US"/>
        </a:p>
      </dgm:t>
    </dgm:pt>
    <dgm:pt modelId="{645F83DD-C884-4018-A2D6-43B6977E5D9A}" type="sibTrans" cxnId="{44CC3C99-2371-488E-B5EF-C43F6285AD44}">
      <dgm:prSet/>
      <dgm:spPr/>
      <dgm:t>
        <a:bodyPr/>
        <a:lstStyle/>
        <a:p>
          <a:endParaRPr lang="en-US"/>
        </a:p>
      </dgm:t>
    </dgm:pt>
    <dgm:pt modelId="{AC97002C-4BDE-4EC3-89B3-A8277A5715FA}" type="pres">
      <dgm:prSet presAssocID="{328F23D9-EA22-47D3-BC23-1AE2F6366B1B}" presName="root" presStyleCnt="0">
        <dgm:presLayoutVars>
          <dgm:dir/>
          <dgm:resizeHandles val="exact"/>
        </dgm:presLayoutVars>
      </dgm:prSet>
      <dgm:spPr/>
    </dgm:pt>
    <dgm:pt modelId="{A2ACEFD4-99E4-4C2C-81F3-749FD1989B3C}" type="pres">
      <dgm:prSet presAssocID="{EEC8DFD2-CDD7-48F5-A233-FD4B59C3B6FF}" presName="compNode" presStyleCnt="0"/>
      <dgm:spPr/>
    </dgm:pt>
    <dgm:pt modelId="{B818543B-ED86-4520-B57D-A60C12D9A9FD}" type="pres">
      <dgm:prSet presAssocID="{EEC8DFD2-CDD7-48F5-A233-FD4B59C3B6FF}" presName="iconBgRect" presStyleLbl="bgShp" presStyleIdx="0" presStyleCnt="3"/>
      <dgm:spPr/>
    </dgm:pt>
    <dgm:pt modelId="{73A4BDE9-4E6E-4920-BE80-C7E93B147323}" type="pres">
      <dgm:prSet presAssocID="{EEC8DFD2-CDD7-48F5-A233-FD4B59C3B6FF}"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ocument"/>
        </a:ext>
      </dgm:extLst>
    </dgm:pt>
    <dgm:pt modelId="{EC41AD12-2B4E-4AE5-AAF0-D86BE3F091DE}" type="pres">
      <dgm:prSet presAssocID="{EEC8DFD2-CDD7-48F5-A233-FD4B59C3B6FF}" presName="spaceRect" presStyleCnt="0"/>
      <dgm:spPr/>
    </dgm:pt>
    <dgm:pt modelId="{8E8CEC31-D2C7-4918-81BF-C0D57D81A31A}" type="pres">
      <dgm:prSet presAssocID="{EEC8DFD2-CDD7-48F5-A233-FD4B59C3B6FF}" presName="textRect" presStyleLbl="revTx" presStyleIdx="0" presStyleCnt="3">
        <dgm:presLayoutVars>
          <dgm:chMax val="1"/>
          <dgm:chPref val="1"/>
        </dgm:presLayoutVars>
      </dgm:prSet>
      <dgm:spPr/>
    </dgm:pt>
    <dgm:pt modelId="{56FF37AA-F3B8-4FC9-8CDE-8D50C7B9315F}" type="pres">
      <dgm:prSet presAssocID="{23CF823C-D523-486F-89A9-671AC41AE79E}" presName="sibTrans" presStyleCnt="0"/>
      <dgm:spPr/>
    </dgm:pt>
    <dgm:pt modelId="{BBEE7B9C-9572-439B-B38C-7CA9EDD760CC}" type="pres">
      <dgm:prSet presAssocID="{C37CB7E4-56EC-4ED8-B8CE-9B40A5EC2091}" presName="compNode" presStyleCnt="0"/>
      <dgm:spPr/>
    </dgm:pt>
    <dgm:pt modelId="{3D0D083F-356B-47A2-A242-D2A1FE26F7D3}" type="pres">
      <dgm:prSet presAssocID="{C37CB7E4-56EC-4ED8-B8CE-9B40A5EC2091}" presName="iconBgRect" presStyleLbl="bgShp" presStyleIdx="1" presStyleCnt="3"/>
      <dgm:spPr/>
    </dgm:pt>
    <dgm:pt modelId="{BBA2D996-9366-4BD4-9AB0-97E6940745C1}" type="pres">
      <dgm:prSet presAssocID="{C37CB7E4-56EC-4ED8-B8CE-9B40A5EC209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otes"/>
        </a:ext>
      </dgm:extLst>
    </dgm:pt>
    <dgm:pt modelId="{3F793AC6-4F21-4664-AC89-E781ED293FD0}" type="pres">
      <dgm:prSet presAssocID="{C37CB7E4-56EC-4ED8-B8CE-9B40A5EC2091}" presName="spaceRect" presStyleCnt="0"/>
      <dgm:spPr/>
    </dgm:pt>
    <dgm:pt modelId="{C5C4D866-DEDA-454A-B7EE-0B658DF72074}" type="pres">
      <dgm:prSet presAssocID="{C37CB7E4-56EC-4ED8-B8CE-9B40A5EC2091}" presName="textRect" presStyleLbl="revTx" presStyleIdx="1" presStyleCnt="3">
        <dgm:presLayoutVars>
          <dgm:chMax val="1"/>
          <dgm:chPref val="1"/>
        </dgm:presLayoutVars>
      </dgm:prSet>
      <dgm:spPr/>
    </dgm:pt>
    <dgm:pt modelId="{FEF4C6E1-D438-4092-8E6C-467766DA9851}" type="pres">
      <dgm:prSet presAssocID="{D6C96B4D-9505-4C7D-B88E-ADDB55D53E70}" presName="sibTrans" presStyleCnt="0"/>
      <dgm:spPr/>
    </dgm:pt>
    <dgm:pt modelId="{2F89E2CF-66C0-4A9C-A162-519CAC10CF0D}" type="pres">
      <dgm:prSet presAssocID="{D608D35A-E70E-460B-A5D9-4905243E5A2B}" presName="compNode" presStyleCnt="0"/>
      <dgm:spPr/>
    </dgm:pt>
    <dgm:pt modelId="{A91E5300-DE68-46A3-9686-D00E6FD19525}" type="pres">
      <dgm:prSet presAssocID="{D608D35A-E70E-460B-A5D9-4905243E5A2B}" presName="iconBgRect" presStyleLbl="bgShp" presStyleIdx="2" presStyleCnt="3"/>
      <dgm:spPr/>
    </dgm:pt>
    <dgm:pt modelId="{D619CA1C-E064-4CDB-AE7A-C3D6725C760E}" type="pres">
      <dgm:prSet presAssocID="{D608D35A-E70E-460B-A5D9-4905243E5A2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topwatch"/>
        </a:ext>
      </dgm:extLst>
    </dgm:pt>
    <dgm:pt modelId="{E4679808-B7F6-4AB1-B0BC-0A588E86060C}" type="pres">
      <dgm:prSet presAssocID="{D608D35A-E70E-460B-A5D9-4905243E5A2B}" presName="spaceRect" presStyleCnt="0"/>
      <dgm:spPr/>
    </dgm:pt>
    <dgm:pt modelId="{BCBBBDE5-C52E-478C-8322-0E2335936C0A}" type="pres">
      <dgm:prSet presAssocID="{D608D35A-E70E-460B-A5D9-4905243E5A2B}" presName="textRect" presStyleLbl="revTx" presStyleIdx="2" presStyleCnt="3">
        <dgm:presLayoutVars>
          <dgm:chMax val="1"/>
          <dgm:chPref val="1"/>
        </dgm:presLayoutVars>
      </dgm:prSet>
      <dgm:spPr/>
    </dgm:pt>
  </dgm:ptLst>
  <dgm:cxnLst>
    <dgm:cxn modelId="{CCA88D66-F0D7-45C9-98FD-CBE0D87CD710}" srcId="{328F23D9-EA22-47D3-BC23-1AE2F6366B1B}" destId="{EEC8DFD2-CDD7-48F5-A233-FD4B59C3B6FF}" srcOrd="0" destOrd="0" parTransId="{C8DF61E4-4B2E-4EBA-8C61-E6A043C3C841}" sibTransId="{23CF823C-D523-486F-89A9-671AC41AE79E}"/>
    <dgm:cxn modelId="{44EB756D-4397-4D1E-B89C-34DB22661D65}" type="presOf" srcId="{D608D35A-E70E-460B-A5D9-4905243E5A2B}" destId="{BCBBBDE5-C52E-478C-8322-0E2335936C0A}" srcOrd="0" destOrd="0" presId="urn:microsoft.com/office/officeart/2018/5/layout/IconCircleLabelList"/>
    <dgm:cxn modelId="{A246FA8E-D7ED-4609-9C41-60F488434016}" type="presOf" srcId="{328F23D9-EA22-47D3-BC23-1AE2F6366B1B}" destId="{AC97002C-4BDE-4EC3-89B3-A8277A5715FA}" srcOrd="0" destOrd="0" presId="urn:microsoft.com/office/officeart/2018/5/layout/IconCircleLabelList"/>
    <dgm:cxn modelId="{44CC3C99-2371-488E-B5EF-C43F6285AD44}" srcId="{328F23D9-EA22-47D3-BC23-1AE2F6366B1B}" destId="{D608D35A-E70E-460B-A5D9-4905243E5A2B}" srcOrd="2" destOrd="0" parTransId="{66889D3F-20B1-4B0F-88D5-ADA96F50D577}" sibTransId="{645F83DD-C884-4018-A2D6-43B6977E5D9A}"/>
    <dgm:cxn modelId="{B6413AB7-5E9D-4AD4-82E3-2EC1CE60A012}" type="presOf" srcId="{EEC8DFD2-CDD7-48F5-A233-FD4B59C3B6FF}" destId="{8E8CEC31-D2C7-4918-81BF-C0D57D81A31A}" srcOrd="0" destOrd="0" presId="urn:microsoft.com/office/officeart/2018/5/layout/IconCircleLabelList"/>
    <dgm:cxn modelId="{717A70CC-087A-4374-91F8-B0CB5EAD0E9C}" type="presOf" srcId="{C37CB7E4-56EC-4ED8-B8CE-9B40A5EC2091}" destId="{C5C4D866-DEDA-454A-B7EE-0B658DF72074}" srcOrd="0" destOrd="0" presId="urn:microsoft.com/office/officeart/2018/5/layout/IconCircleLabelList"/>
    <dgm:cxn modelId="{5714B3D7-2224-4B3B-AD9B-7335192D7D22}" srcId="{328F23D9-EA22-47D3-BC23-1AE2F6366B1B}" destId="{C37CB7E4-56EC-4ED8-B8CE-9B40A5EC2091}" srcOrd="1" destOrd="0" parTransId="{8EE0159F-8CDD-4D4E-BB10-44D4EEC52B7C}" sibTransId="{D6C96B4D-9505-4C7D-B88E-ADDB55D53E70}"/>
    <dgm:cxn modelId="{CEE103A8-45ED-42F9-816C-CF372763C224}" type="presParOf" srcId="{AC97002C-4BDE-4EC3-89B3-A8277A5715FA}" destId="{A2ACEFD4-99E4-4C2C-81F3-749FD1989B3C}" srcOrd="0" destOrd="0" presId="urn:microsoft.com/office/officeart/2018/5/layout/IconCircleLabelList"/>
    <dgm:cxn modelId="{A22F4C05-62C2-41E6-92E8-4E9AAE740B6D}" type="presParOf" srcId="{A2ACEFD4-99E4-4C2C-81F3-749FD1989B3C}" destId="{B818543B-ED86-4520-B57D-A60C12D9A9FD}" srcOrd="0" destOrd="0" presId="urn:microsoft.com/office/officeart/2018/5/layout/IconCircleLabelList"/>
    <dgm:cxn modelId="{CE46225F-C4DE-4D2F-A24A-E0EEDCA24231}" type="presParOf" srcId="{A2ACEFD4-99E4-4C2C-81F3-749FD1989B3C}" destId="{73A4BDE9-4E6E-4920-BE80-C7E93B147323}" srcOrd="1" destOrd="0" presId="urn:microsoft.com/office/officeart/2018/5/layout/IconCircleLabelList"/>
    <dgm:cxn modelId="{B989DAF8-ADC3-41A0-B400-32AD9702D252}" type="presParOf" srcId="{A2ACEFD4-99E4-4C2C-81F3-749FD1989B3C}" destId="{EC41AD12-2B4E-4AE5-AAF0-D86BE3F091DE}" srcOrd="2" destOrd="0" presId="urn:microsoft.com/office/officeart/2018/5/layout/IconCircleLabelList"/>
    <dgm:cxn modelId="{178C95DB-BD4D-45F3-9F0A-40A3AE3E3C6F}" type="presParOf" srcId="{A2ACEFD4-99E4-4C2C-81F3-749FD1989B3C}" destId="{8E8CEC31-D2C7-4918-81BF-C0D57D81A31A}" srcOrd="3" destOrd="0" presId="urn:microsoft.com/office/officeart/2018/5/layout/IconCircleLabelList"/>
    <dgm:cxn modelId="{983427E2-B169-45A6-A860-59778029BF17}" type="presParOf" srcId="{AC97002C-4BDE-4EC3-89B3-A8277A5715FA}" destId="{56FF37AA-F3B8-4FC9-8CDE-8D50C7B9315F}" srcOrd="1" destOrd="0" presId="urn:microsoft.com/office/officeart/2018/5/layout/IconCircleLabelList"/>
    <dgm:cxn modelId="{39E58B61-D26C-4781-9DAA-3E4E1420D391}" type="presParOf" srcId="{AC97002C-4BDE-4EC3-89B3-A8277A5715FA}" destId="{BBEE7B9C-9572-439B-B38C-7CA9EDD760CC}" srcOrd="2" destOrd="0" presId="urn:microsoft.com/office/officeart/2018/5/layout/IconCircleLabelList"/>
    <dgm:cxn modelId="{4ECA9942-DF55-46EF-B37A-3E4C8BF6A2B6}" type="presParOf" srcId="{BBEE7B9C-9572-439B-B38C-7CA9EDD760CC}" destId="{3D0D083F-356B-47A2-A242-D2A1FE26F7D3}" srcOrd="0" destOrd="0" presId="urn:microsoft.com/office/officeart/2018/5/layout/IconCircleLabelList"/>
    <dgm:cxn modelId="{F19C6352-B1B8-4277-9BF7-5DC4E7804A10}" type="presParOf" srcId="{BBEE7B9C-9572-439B-B38C-7CA9EDD760CC}" destId="{BBA2D996-9366-4BD4-9AB0-97E6940745C1}" srcOrd="1" destOrd="0" presId="urn:microsoft.com/office/officeart/2018/5/layout/IconCircleLabelList"/>
    <dgm:cxn modelId="{380B63D2-1820-4EF2-84FA-7A2D1AFD0273}" type="presParOf" srcId="{BBEE7B9C-9572-439B-B38C-7CA9EDD760CC}" destId="{3F793AC6-4F21-4664-AC89-E781ED293FD0}" srcOrd="2" destOrd="0" presId="urn:microsoft.com/office/officeart/2018/5/layout/IconCircleLabelList"/>
    <dgm:cxn modelId="{7428850D-BED4-41EC-80F1-5175880548CC}" type="presParOf" srcId="{BBEE7B9C-9572-439B-B38C-7CA9EDD760CC}" destId="{C5C4D866-DEDA-454A-B7EE-0B658DF72074}" srcOrd="3" destOrd="0" presId="urn:microsoft.com/office/officeart/2018/5/layout/IconCircleLabelList"/>
    <dgm:cxn modelId="{9B7500AC-2B17-4C2A-A112-BFB81D8A607B}" type="presParOf" srcId="{AC97002C-4BDE-4EC3-89B3-A8277A5715FA}" destId="{FEF4C6E1-D438-4092-8E6C-467766DA9851}" srcOrd="3" destOrd="0" presId="urn:microsoft.com/office/officeart/2018/5/layout/IconCircleLabelList"/>
    <dgm:cxn modelId="{A798974E-5FE5-4CAE-8D31-91FF4758D40D}" type="presParOf" srcId="{AC97002C-4BDE-4EC3-89B3-A8277A5715FA}" destId="{2F89E2CF-66C0-4A9C-A162-519CAC10CF0D}" srcOrd="4" destOrd="0" presId="urn:microsoft.com/office/officeart/2018/5/layout/IconCircleLabelList"/>
    <dgm:cxn modelId="{A00BA8A3-E8EC-456B-8EB6-5E60426605F6}" type="presParOf" srcId="{2F89E2CF-66C0-4A9C-A162-519CAC10CF0D}" destId="{A91E5300-DE68-46A3-9686-D00E6FD19525}" srcOrd="0" destOrd="0" presId="urn:microsoft.com/office/officeart/2018/5/layout/IconCircleLabelList"/>
    <dgm:cxn modelId="{AAB0340D-5E84-4A4E-9684-A14279170545}" type="presParOf" srcId="{2F89E2CF-66C0-4A9C-A162-519CAC10CF0D}" destId="{D619CA1C-E064-4CDB-AE7A-C3D6725C760E}" srcOrd="1" destOrd="0" presId="urn:microsoft.com/office/officeart/2018/5/layout/IconCircleLabelList"/>
    <dgm:cxn modelId="{6D062DF1-E49B-4CB7-A5A8-C4082D664FCB}" type="presParOf" srcId="{2F89E2CF-66C0-4A9C-A162-519CAC10CF0D}" destId="{E4679808-B7F6-4AB1-B0BC-0A588E86060C}" srcOrd="2" destOrd="0" presId="urn:microsoft.com/office/officeart/2018/5/layout/IconCircleLabelList"/>
    <dgm:cxn modelId="{7F2A6E70-899B-4FEC-9AAB-461B351AD36D}" type="presParOf" srcId="{2F89E2CF-66C0-4A9C-A162-519CAC10CF0D}" destId="{BCBBBDE5-C52E-478C-8322-0E2335936C0A}" srcOrd="3" destOrd="0" presId="urn:microsoft.com/office/officeart/2018/5/layout/IconCircle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859E0CB-E4AE-4548-B0B7-E330ABF66CE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67D04BE-7A50-4CAA-AF1E-2CB47AE97F0D}">
      <dgm:prSet/>
      <dgm:spPr/>
      <dgm:t>
        <a:bodyPr/>
        <a:lstStyle/>
        <a:p>
          <a:pPr>
            <a:lnSpc>
              <a:spcPct val="100000"/>
            </a:lnSpc>
          </a:pPr>
          <a:r>
            <a:rPr lang="en-US" b="0" i="0"/>
            <a:t>Clear and specific prompts enable AI models to have a better understanding of the tasks they are asked to perform.</a:t>
          </a:r>
          <a:endParaRPr lang="en-US"/>
        </a:p>
      </dgm:t>
    </dgm:pt>
    <dgm:pt modelId="{9F7D6A4A-6F6A-44F6-8122-B06F175FE3AB}" type="parTrans" cxnId="{9D64718D-CF73-4459-9AA7-CEC6BE427008}">
      <dgm:prSet/>
      <dgm:spPr/>
      <dgm:t>
        <a:bodyPr/>
        <a:lstStyle/>
        <a:p>
          <a:endParaRPr lang="en-US"/>
        </a:p>
      </dgm:t>
    </dgm:pt>
    <dgm:pt modelId="{B34AA2D6-D0B2-41DC-8E7E-D993C9DC72A7}" type="sibTrans" cxnId="{9D64718D-CF73-4459-9AA7-CEC6BE427008}">
      <dgm:prSet/>
      <dgm:spPr/>
      <dgm:t>
        <a:bodyPr/>
        <a:lstStyle/>
        <a:p>
          <a:endParaRPr lang="en-US"/>
        </a:p>
      </dgm:t>
    </dgm:pt>
    <dgm:pt modelId="{F91A42B5-CE6C-44EB-9D7B-0AF1DCF74F86}">
      <dgm:prSet/>
      <dgm:spPr/>
      <dgm:t>
        <a:bodyPr/>
        <a:lstStyle/>
        <a:p>
          <a:pPr>
            <a:lnSpc>
              <a:spcPct val="100000"/>
            </a:lnSpc>
          </a:pPr>
          <a:r>
            <a:rPr lang="en-US" b="0" i="0"/>
            <a:t>As a result, this leads to responses that are not only more accurate but also more relevant, unique, and consistent.</a:t>
          </a:r>
          <a:endParaRPr lang="en-US"/>
        </a:p>
      </dgm:t>
    </dgm:pt>
    <dgm:pt modelId="{7A40A21F-FF43-4D9D-9A07-9FD61CE56617}" type="parTrans" cxnId="{45C3DCA0-2930-4279-AB18-ABC9F4C4B183}">
      <dgm:prSet/>
      <dgm:spPr/>
      <dgm:t>
        <a:bodyPr/>
        <a:lstStyle/>
        <a:p>
          <a:endParaRPr lang="en-US"/>
        </a:p>
      </dgm:t>
    </dgm:pt>
    <dgm:pt modelId="{E4FC25E2-A530-4C6F-A5A5-D06389800F7E}" type="sibTrans" cxnId="{45C3DCA0-2930-4279-AB18-ABC9F4C4B183}">
      <dgm:prSet/>
      <dgm:spPr/>
      <dgm:t>
        <a:bodyPr/>
        <a:lstStyle/>
        <a:p>
          <a:endParaRPr lang="en-US"/>
        </a:p>
      </dgm:t>
    </dgm:pt>
    <dgm:pt modelId="{9E6DCAE9-4B9C-4D03-A582-CD370D8CAD4D}" type="pres">
      <dgm:prSet presAssocID="{0859E0CB-E4AE-4548-B0B7-E330ABF66CEA}" presName="root" presStyleCnt="0">
        <dgm:presLayoutVars>
          <dgm:dir/>
          <dgm:resizeHandles val="exact"/>
        </dgm:presLayoutVars>
      </dgm:prSet>
      <dgm:spPr/>
    </dgm:pt>
    <dgm:pt modelId="{B2ED24CF-4232-4B78-85F7-EB3ADB75E6E0}" type="pres">
      <dgm:prSet presAssocID="{467D04BE-7A50-4CAA-AF1E-2CB47AE97F0D}" presName="compNode" presStyleCnt="0"/>
      <dgm:spPr/>
    </dgm:pt>
    <dgm:pt modelId="{DF5790B1-BF06-49EC-81CA-538AE86F62FF}" type="pres">
      <dgm:prSet presAssocID="{467D04BE-7A50-4CAA-AF1E-2CB47AE97F0D}" presName="bgRect" presStyleLbl="bgShp" presStyleIdx="0" presStyleCnt="2"/>
      <dgm:spPr/>
    </dgm:pt>
    <dgm:pt modelId="{88D0540B-AB5B-417E-A0DD-5FE79D3812A2}" type="pres">
      <dgm:prSet presAssocID="{467D04BE-7A50-4CAA-AF1E-2CB47AE97F0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EF56EA77-F371-46B9-AFA5-A8A22A73AE7A}" type="pres">
      <dgm:prSet presAssocID="{467D04BE-7A50-4CAA-AF1E-2CB47AE97F0D}" presName="spaceRect" presStyleCnt="0"/>
      <dgm:spPr/>
    </dgm:pt>
    <dgm:pt modelId="{EBF9EC75-A35C-490B-88F8-04341D2FB06C}" type="pres">
      <dgm:prSet presAssocID="{467D04BE-7A50-4CAA-AF1E-2CB47AE97F0D}" presName="parTx" presStyleLbl="revTx" presStyleIdx="0" presStyleCnt="2">
        <dgm:presLayoutVars>
          <dgm:chMax val="0"/>
          <dgm:chPref val="0"/>
        </dgm:presLayoutVars>
      </dgm:prSet>
      <dgm:spPr/>
    </dgm:pt>
    <dgm:pt modelId="{5C540220-B7FD-4D97-93D7-89CBFE78CBD9}" type="pres">
      <dgm:prSet presAssocID="{B34AA2D6-D0B2-41DC-8E7E-D993C9DC72A7}" presName="sibTrans" presStyleCnt="0"/>
      <dgm:spPr/>
    </dgm:pt>
    <dgm:pt modelId="{0B1A9DC8-80E3-4325-AEDC-FF0FEFE2D052}" type="pres">
      <dgm:prSet presAssocID="{F91A42B5-CE6C-44EB-9D7B-0AF1DCF74F86}" presName="compNode" presStyleCnt="0"/>
      <dgm:spPr/>
    </dgm:pt>
    <dgm:pt modelId="{E95F5FBF-BDC4-4171-A2E7-C05C7BF9E75B}" type="pres">
      <dgm:prSet presAssocID="{F91A42B5-CE6C-44EB-9D7B-0AF1DCF74F86}" presName="bgRect" presStyleLbl="bgShp" presStyleIdx="1" presStyleCnt="2"/>
      <dgm:spPr/>
    </dgm:pt>
    <dgm:pt modelId="{814E7F4E-910E-4503-8A5C-316DAA060BE1}" type="pres">
      <dgm:prSet presAssocID="{F91A42B5-CE6C-44EB-9D7B-0AF1DCF74F8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arget"/>
        </a:ext>
      </dgm:extLst>
    </dgm:pt>
    <dgm:pt modelId="{E12D9746-0459-433C-9008-17EF15611CF6}" type="pres">
      <dgm:prSet presAssocID="{F91A42B5-CE6C-44EB-9D7B-0AF1DCF74F86}" presName="spaceRect" presStyleCnt="0"/>
      <dgm:spPr/>
    </dgm:pt>
    <dgm:pt modelId="{AE111978-DDBE-4F8F-8330-862E5A1617E7}" type="pres">
      <dgm:prSet presAssocID="{F91A42B5-CE6C-44EB-9D7B-0AF1DCF74F86}" presName="parTx" presStyleLbl="revTx" presStyleIdx="1" presStyleCnt="2">
        <dgm:presLayoutVars>
          <dgm:chMax val="0"/>
          <dgm:chPref val="0"/>
        </dgm:presLayoutVars>
      </dgm:prSet>
      <dgm:spPr/>
    </dgm:pt>
  </dgm:ptLst>
  <dgm:cxnLst>
    <dgm:cxn modelId="{29D55825-3287-425D-BE40-745A24D8ACD3}" type="presOf" srcId="{0859E0CB-E4AE-4548-B0B7-E330ABF66CEA}" destId="{9E6DCAE9-4B9C-4D03-A582-CD370D8CAD4D}" srcOrd="0" destOrd="0" presId="urn:microsoft.com/office/officeart/2018/2/layout/IconVerticalSolidList"/>
    <dgm:cxn modelId="{7E7FE433-4AE8-435B-973E-2DC77616F8BC}" type="presOf" srcId="{467D04BE-7A50-4CAA-AF1E-2CB47AE97F0D}" destId="{EBF9EC75-A35C-490B-88F8-04341D2FB06C}" srcOrd="0" destOrd="0" presId="urn:microsoft.com/office/officeart/2018/2/layout/IconVerticalSolidList"/>
    <dgm:cxn modelId="{9D64718D-CF73-4459-9AA7-CEC6BE427008}" srcId="{0859E0CB-E4AE-4548-B0B7-E330ABF66CEA}" destId="{467D04BE-7A50-4CAA-AF1E-2CB47AE97F0D}" srcOrd="0" destOrd="0" parTransId="{9F7D6A4A-6F6A-44F6-8122-B06F175FE3AB}" sibTransId="{B34AA2D6-D0B2-41DC-8E7E-D993C9DC72A7}"/>
    <dgm:cxn modelId="{45C3DCA0-2930-4279-AB18-ABC9F4C4B183}" srcId="{0859E0CB-E4AE-4548-B0B7-E330ABF66CEA}" destId="{F91A42B5-CE6C-44EB-9D7B-0AF1DCF74F86}" srcOrd="1" destOrd="0" parTransId="{7A40A21F-FF43-4D9D-9A07-9FD61CE56617}" sibTransId="{E4FC25E2-A530-4C6F-A5A5-D06389800F7E}"/>
    <dgm:cxn modelId="{4E4504A4-9B2D-4925-BAD3-4EDC5822C5B9}" type="presOf" srcId="{F91A42B5-CE6C-44EB-9D7B-0AF1DCF74F86}" destId="{AE111978-DDBE-4F8F-8330-862E5A1617E7}" srcOrd="0" destOrd="0" presId="urn:microsoft.com/office/officeart/2018/2/layout/IconVerticalSolidList"/>
    <dgm:cxn modelId="{7513AF78-CE24-47C9-A780-049202CC5CB4}" type="presParOf" srcId="{9E6DCAE9-4B9C-4D03-A582-CD370D8CAD4D}" destId="{B2ED24CF-4232-4B78-85F7-EB3ADB75E6E0}" srcOrd="0" destOrd="0" presId="urn:microsoft.com/office/officeart/2018/2/layout/IconVerticalSolidList"/>
    <dgm:cxn modelId="{0B7FA5D1-FF84-498F-8132-B2AE805F2DDA}" type="presParOf" srcId="{B2ED24CF-4232-4B78-85F7-EB3ADB75E6E0}" destId="{DF5790B1-BF06-49EC-81CA-538AE86F62FF}" srcOrd="0" destOrd="0" presId="urn:microsoft.com/office/officeart/2018/2/layout/IconVerticalSolidList"/>
    <dgm:cxn modelId="{AB1E2702-AC97-4906-BF15-130F05B04647}" type="presParOf" srcId="{B2ED24CF-4232-4B78-85F7-EB3ADB75E6E0}" destId="{88D0540B-AB5B-417E-A0DD-5FE79D3812A2}" srcOrd="1" destOrd="0" presId="urn:microsoft.com/office/officeart/2018/2/layout/IconVerticalSolidList"/>
    <dgm:cxn modelId="{C1EB8B9F-3E0F-4986-9DEE-6E526B000C44}" type="presParOf" srcId="{B2ED24CF-4232-4B78-85F7-EB3ADB75E6E0}" destId="{EF56EA77-F371-46B9-AFA5-A8A22A73AE7A}" srcOrd="2" destOrd="0" presId="urn:microsoft.com/office/officeart/2018/2/layout/IconVerticalSolidList"/>
    <dgm:cxn modelId="{7ECFBE89-9F24-415F-BEED-2C7354F82248}" type="presParOf" srcId="{B2ED24CF-4232-4B78-85F7-EB3ADB75E6E0}" destId="{EBF9EC75-A35C-490B-88F8-04341D2FB06C}" srcOrd="3" destOrd="0" presId="urn:microsoft.com/office/officeart/2018/2/layout/IconVerticalSolidList"/>
    <dgm:cxn modelId="{E8C4A534-0A66-40A5-9D49-888B79E9466C}" type="presParOf" srcId="{9E6DCAE9-4B9C-4D03-A582-CD370D8CAD4D}" destId="{5C540220-B7FD-4D97-93D7-89CBFE78CBD9}" srcOrd="1" destOrd="0" presId="urn:microsoft.com/office/officeart/2018/2/layout/IconVerticalSolidList"/>
    <dgm:cxn modelId="{24B00CC5-5CD8-4A77-BDB1-FD77775164C1}" type="presParOf" srcId="{9E6DCAE9-4B9C-4D03-A582-CD370D8CAD4D}" destId="{0B1A9DC8-80E3-4325-AEDC-FF0FEFE2D052}" srcOrd="2" destOrd="0" presId="urn:microsoft.com/office/officeart/2018/2/layout/IconVerticalSolidList"/>
    <dgm:cxn modelId="{C8E6A552-9A8E-4D10-AB60-A26B91A8C65D}" type="presParOf" srcId="{0B1A9DC8-80E3-4325-AEDC-FF0FEFE2D052}" destId="{E95F5FBF-BDC4-4171-A2E7-C05C7BF9E75B}" srcOrd="0" destOrd="0" presId="urn:microsoft.com/office/officeart/2018/2/layout/IconVerticalSolidList"/>
    <dgm:cxn modelId="{78075B20-B06F-4470-B5A5-7BCEEC1AE6FF}" type="presParOf" srcId="{0B1A9DC8-80E3-4325-AEDC-FF0FEFE2D052}" destId="{814E7F4E-910E-4503-8A5C-316DAA060BE1}" srcOrd="1" destOrd="0" presId="urn:microsoft.com/office/officeart/2018/2/layout/IconVerticalSolidList"/>
    <dgm:cxn modelId="{4B600083-0B44-4EFA-BAD9-580B0F5CE40D}" type="presParOf" srcId="{0B1A9DC8-80E3-4325-AEDC-FF0FEFE2D052}" destId="{E12D9746-0459-433C-9008-17EF15611CF6}" srcOrd="2" destOrd="0" presId="urn:microsoft.com/office/officeart/2018/2/layout/IconVerticalSolidList"/>
    <dgm:cxn modelId="{B5FEA4CD-5739-434F-9548-058257972ABA}" type="presParOf" srcId="{0B1A9DC8-80E3-4325-AEDC-FF0FEFE2D052}" destId="{AE111978-DDBE-4F8F-8330-862E5A1617E7}"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68137-579C-4523-A9D4-E81BE2C83C89}">
      <dsp:nvSpPr>
        <dsp:cNvPr id="0" name=""/>
        <dsp:cNvSpPr/>
      </dsp:nvSpPr>
      <dsp:spPr>
        <a:xfrm>
          <a:off x="0" y="596"/>
          <a:ext cx="10745787" cy="13960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774E70-9F6A-472F-B28B-EEB1DABEE345}">
      <dsp:nvSpPr>
        <dsp:cNvPr id="0" name=""/>
        <dsp:cNvSpPr/>
      </dsp:nvSpPr>
      <dsp:spPr>
        <a:xfrm>
          <a:off x="422310" y="314712"/>
          <a:ext cx="767837" cy="7678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62AE11-0E48-4661-A076-9F279A06262C}">
      <dsp:nvSpPr>
        <dsp:cNvPr id="0" name=""/>
        <dsp:cNvSpPr/>
      </dsp:nvSpPr>
      <dsp:spPr>
        <a:xfrm>
          <a:off x="1612459" y="596"/>
          <a:ext cx="9133327" cy="13960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751" tIns="147751" rIns="147751" bIns="147751" numCol="1" spcCol="1270" anchor="ctr" anchorCtr="0">
          <a:noAutofit/>
        </a:bodyPr>
        <a:lstStyle/>
        <a:p>
          <a:pPr marL="0" lvl="0" indent="0" algn="l" defTabSz="1022350">
            <a:lnSpc>
              <a:spcPct val="100000"/>
            </a:lnSpc>
            <a:spcBef>
              <a:spcPct val="0"/>
            </a:spcBef>
            <a:spcAft>
              <a:spcPct val="35000"/>
            </a:spcAft>
            <a:buNone/>
          </a:pPr>
          <a:r>
            <a:rPr lang="en-US" sz="2300" b="0" i="0" kern="1200" dirty="0"/>
            <a:t>Have you ever wondered about the process through which AI models, such as GPT-3, generate text that resembles human language?</a:t>
          </a:r>
          <a:endParaRPr lang="en-US" sz="2300" kern="1200" dirty="0"/>
        </a:p>
      </dsp:txBody>
      <dsp:txXfrm>
        <a:off x="1612459" y="596"/>
        <a:ext cx="9133327" cy="1396068"/>
      </dsp:txXfrm>
    </dsp:sp>
    <dsp:sp modelId="{7079FC09-21D0-417C-906D-686D6AB19F00}">
      <dsp:nvSpPr>
        <dsp:cNvPr id="0" name=""/>
        <dsp:cNvSpPr/>
      </dsp:nvSpPr>
      <dsp:spPr>
        <a:xfrm>
          <a:off x="0" y="1745682"/>
          <a:ext cx="10745787" cy="13960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3D75A0-EC9F-4745-88F0-1588238ADE2D}">
      <dsp:nvSpPr>
        <dsp:cNvPr id="0" name=""/>
        <dsp:cNvSpPr/>
      </dsp:nvSpPr>
      <dsp:spPr>
        <a:xfrm>
          <a:off x="422310" y="2059797"/>
          <a:ext cx="767837" cy="7678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647397-5EA4-46C5-9FCA-90689C18AE39}">
      <dsp:nvSpPr>
        <dsp:cNvPr id="0" name=""/>
        <dsp:cNvSpPr/>
      </dsp:nvSpPr>
      <dsp:spPr>
        <a:xfrm>
          <a:off x="1612459" y="1745682"/>
          <a:ext cx="9133327" cy="13960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751" tIns="147751" rIns="147751" bIns="147751" numCol="1" spcCol="1270" anchor="ctr" anchorCtr="0">
          <a:noAutofit/>
        </a:bodyPr>
        <a:lstStyle/>
        <a:p>
          <a:pPr marL="0" lvl="0" indent="0" algn="l" defTabSz="1022350">
            <a:lnSpc>
              <a:spcPct val="100000"/>
            </a:lnSpc>
            <a:spcBef>
              <a:spcPct val="0"/>
            </a:spcBef>
            <a:spcAft>
              <a:spcPct val="35000"/>
            </a:spcAft>
            <a:buNone/>
          </a:pPr>
          <a:r>
            <a:rPr lang="en-US" sz="2300" kern="1200"/>
            <a:t>How does it impact chatbots, content generation, and even recommendation systems?</a:t>
          </a:r>
        </a:p>
      </dsp:txBody>
      <dsp:txXfrm>
        <a:off x="1612459" y="1745682"/>
        <a:ext cx="9133327" cy="1396068"/>
      </dsp:txXfrm>
    </dsp:sp>
    <dsp:sp modelId="{11E3D6B9-8A81-4E37-8411-E65769C4ADB7}">
      <dsp:nvSpPr>
        <dsp:cNvPr id="0" name=""/>
        <dsp:cNvSpPr/>
      </dsp:nvSpPr>
      <dsp:spPr>
        <a:xfrm>
          <a:off x="0" y="3490767"/>
          <a:ext cx="10745787" cy="139606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DBF8EA-E4C0-461E-90CF-FDB19D5231F2}">
      <dsp:nvSpPr>
        <dsp:cNvPr id="0" name=""/>
        <dsp:cNvSpPr/>
      </dsp:nvSpPr>
      <dsp:spPr>
        <a:xfrm>
          <a:off x="422310" y="3804883"/>
          <a:ext cx="767837" cy="7678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0D65D3-9608-412F-9F15-9CF96FA0BE33}">
      <dsp:nvSpPr>
        <dsp:cNvPr id="0" name=""/>
        <dsp:cNvSpPr/>
      </dsp:nvSpPr>
      <dsp:spPr>
        <a:xfrm>
          <a:off x="1612459" y="3490767"/>
          <a:ext cx="9133327" cy="13960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751" tIns="147751" rIns="147751" bIns="147751" numCol="1" spcCol="1270" anchor="ctr" anchorCtr="0">
          <a:noAutofit/>
        </a:bodyPr>
        <a:lstStyle/>
        <a:p>
          <a:pPr marL="0" lvl="0" indent="0" algn="l" defTabSz="1022350">
            <a:lnSpc>
              <a:spcPct val="100000"/>
            </a:lnSpc>
            <a:spcBef>
              <a:spcPct val="0"/>
            </a:spcBef>
            <a:spcAft>
              <a:spcPct val="35000"/>
            </a:spcAft>
            <a:buNone/>
          </a:pPr>
          <a:r>
            <a:rPr lang="en-US" sz="2300" kern="1200"/>
            <a:t>What is prompt engineering, why it holds significance, and how it impacts the output of language models?</a:t>
          </a:r>
        </a:p>
      </dsp:txBody>
      <dsp:txXfrm>
        <a:off x="1612459" y="3490767"/>
        <a:ext cx="9133327" cy="139606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6287D5-1DBB-49B0-BBB9-2D3D8AFBA3C4}">
      <dsp:nvSpPr>
        <dsp:cNvPr id="0" name=""/>
        <dsp:cNvSpPr/>
      </dsp:nvSpPr>
      <dsp:spPr>
        <a:xfrm>
          <a:off x="1506983" y="15883"/>
          <a:ext cx="1908562" cy="190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381F61-367F-4A1C-9B3E-523421AE8BAD}">
      <dsp:nvSpPr>
        <dsp:cNvPr id="0" name=""/>
        <dsp:cNvSpPr/>
      </dsp:nvSpPr>
      <dsp:spPr>
        <a:xfrm>
          <a:off x="340639" y="2388317"/>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Place prompt engineering in the broader context of natural language processing.</a:t>
          </a:r>
          <a:endParaRPr lang="en-US" sz="1200" kern="1200"/>
        </a:p>
      </dsp:txBody>
      <dsp:txXfrm>
        <a:off x="340639" y="2388317"/>
        <a:ext cx="4241250" cy="720000"/>
      </dsp:txXfrm>
    </dsp:sp>
    <dsp:sp modelId="{2D845A60-DD43-4CDD-9ABA-BB0AA753F5D2}">
      <dsp:nvSpPr>
        <dsp:cNvPr id="0" name=""/>
        <dsp:cNvSpPr/>
      </dsp:nvSpPr>
      <dsp:spPr>
        <a:xfrm>
          <a:off x="6490452" y="15883"/>
          <a:ext cx="1908562" cy="190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B9A9C6-DA22-4B56-8007-8DF1D913D7C6}">
      <dsp:nvSpPr>
        <dsp:cNvPr id="0" name=""/>
        <dsp:cNvSpPr/>
      </dsp:nvSpPr>
      <dsp:spPr>
        <a:xfrm>
          <a:off x="5324108" y="2388317"/>
          <a:ext cx="424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b="0" i="0" kern="1200"/>
            <a:t>Prompt engineering is the formal search for prompts that retrieve desired outputs from language models, where what is desirable is determined by the end user.</a:t>
          </a:r>
          <a:endParaRPr lang="en-US" sz="1200" kern="1200"/>
        </a:p>
      </dsp:txBody>
      <dsp:txXfrm>
        <a:off x="5324108" y="2388317"/>
        <a:ext cx="42412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E734C-BD2D-8F45-B35B-BFA2A6544692}">
      <dsp:nvSpPr>
        <dsp:cNvPr id="0" name=""/>
        <dsp:cNvSpPr/>
      </dsp:nvSpPr>
      <dsp:spPr>
        <a:xfrm>
          <a:off x="0" y="50482"/>
          <a:ext cx="9906000"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i="0" kern="1200"/>
            <a:t>Definition of Prompt Engineering</a:t>
          </a:r>
          <a:endParaRPr lang="en-US" sz="2300" kern="1200"/>
        </a:p>
      </dsp:txBody>
      <dsp:txXfrm>
        <a:off x="26930" y="77412"/>
        <a:ext cx="9852140" cy="497795"/>
      </dsp:txXfrm>
    </dsp:sp>
    <dsp:sp modelId="{602BAD46-A597-6A47-8A68-1FE10ACE8EE1}">
      <dsp:nvSpPr>
        <dsp:cNvPr id="0" name=""/>
        <dsp:cNvSpPr/>
      </dsp:nvSpPr>
      <dsp:spPr>
        <a:xfrm>
          <a:off x="0" y="668377"/>
          <a:ext cx="9906000"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i="0" kern="1200"/>
            <a:t>Impact of Prompts</a:t>
          </a:r>
          <a:endParaRPr lang="en-US" sz="2300" kern="1200"/>
        </a:p>
      </dsp:txBody>
      <dsp:txXfrm>
        <a:off x="26930" y="695307"/>
        <a:ext cx="9852140" cy="497795"/>
      </dsp:txXfrm>
    </dsp:sp>
    <dsp:sp modelId="{2FF10CFF-50A9-5048-BB86-6A783DD1D7E4}">
      <dsp:nvSpPr>
        <dsp:cNvPr id="0" name=""/>
        <dsp:cNvSpPr/>
      </dsp:nvSpPr>
      <dsp:spPr>
        <a:xfrm>
          <a:off x="0" y="1286272"/>
          <a:ext cx="9906000"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i="0" kern="1200"/>
            <a:t>Prompt Engineering in Context</a:t>
          </a:r>
          <a:endParaRPr lang="en-US" sz="2300" kern="1200"/>
        </a:p>
      </dsp:txBody>
      <dsp:txXfrm>
        <a:off x="26930" y="1313202"/>
        <a:ext cx="9852140" cy="497795"/>
      </dsp:txXfrm>
    </dsp:sp>
    <dsp:sp modelId="{D11C6588-AB1E-F24A-9415-1B4CA33A5235}">
      <dsp:nvSpPr>
        <dsp:cNvPr id="0" name=""/>
        <dsp:cNvSpPr/>
      </dsp:nvSpPr>
      <dsp:spPr>
        <a:xfrm>
          <a:off x="0" y="1904167"/>
          <a:ext cx="9906000"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i="0" kern="1200"/>
            <a:t>Practical Example</a:t>
          </a:r>
          <a:endParaRPr lang="en-US" sz="2300" kern="1200"/>
        </a:p>
      </dsp:txBody>
      <dsp:txXfrm>
        <a:off x="26930" y="1931097"/>
        <a:ext cx="9852140" cy="497795"/>
      </dsp:txXfrm>
    </dsp:sp>
    <dsp:sp modelId="{D914F12A-14E1-4F46-86FA-044A7ED4B024}">
      <dsp:nvSpPr>
        <dsp:cNvPr id="0" name=""/>
        <dsp:cNvSpPr/>
      </dsp:nvSpPr>
      <dsp:spPr>
        <a:xfrm>
          <a:off x="0" y="2522062"/>
          <a:ext cx="9906000" cy="551655"/>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1" i="0" kern="1200"/>
            <a:t>Real-World Applications</a:t>
          </a:r>
          <a:endParaRPr lang="en-US" sz="2300" kern="1200"/>
        </a:p>
      </dsp:txBody>
      <dsp:txXfrm>
        <a:off x="26930" y="2548992"/>
        <a:ext cx="9852140" cy="4977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80ADC-F7EC-4326-B464-EAD101887429}">
      <dsp:nvSpPr>
        <dsp:cNvPr id="0" name=""/>
        <dsp:cNvSpPr/>
      </dsp:nvSpPr>
      <dsp:spPr>
        <a:xfrm>
          <a:off x="0" y="1296"/>
          <a:ext cx="9906000" cy="6571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EDD5D8-94AD-4F08-B0C5-EB7E1F17A937}">
      <dsp:nvSpPr>
        <dsp:cNvPr id="0" name=""/>
        <dsp:cNvSpPr/>
      </dsp:nvSpPr>
      <dsp:spPr>
        <a:xfrm>
          <a:off x="198797" y="149162"/>
          <a:ext cx="361449" cy="3614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1E3885-9434-4F41-B5F4-E44724EA405B}">
      <dsp:nvSpPr>
        <dsp:cNvPr id="0" name=""/>
        <dsp:cNvSpPr/>
      </dsp:nvSpPr>
      <dsp:spPr>
        <a:xfrm>
          <a:off x="759043" y="1296"/>
          <a:ext cx="9146956" cy="657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552" tIns="69552" rIns="69552" bIns="69552" numCol="1" spcCol="1270" anchor="ctr" anchorCtr="0">
          <a:noAutofit/>
        </a:bodyPr>
        <a:lstStyle/>
        <a:p>
          <a:pPr marL="0" lvl="0" indent="0" algn="l" defTabSz="977900">
            <a:lnSpc>
              <a:spcPct val="100000"/>
            </a:lnSpc>
            <a:spcBef>
              <a:spcPct val="0"/>
            </a:spcBef>
            <a:spcAft>
              <a:spcPct val="35000"/>
            </a:spcAft>
            <a:buNone/>
          </a:pPr>
          <a:r>
            <a:rPr lang="en-US" sz="2200" b="0" i="0" kern="1200"/>
            <a:t>Definition of prompt engineering.</a:t>
          </a:r>
          <a:endParaRPr lang="en-US" sz="2200" kern="1200"/>
        </a:p>
      </dsp:txBody>
      <dsp:txXfrm>
        <a:off x="759043" y="1296"/>
        <a:ext cx="9146956" cy="657180"/>
      </dsp:txXfrm>
    </dsp:sp>
    <dsp:sp modelId="{AB6004EA-2AC5-4240-BA0A-81A80E609F11}">
      <dsp:nvSpPr>
        <dsp:cNvPr id="0" name=""/>
        <dsp:cNvSpPr/>
      </dsp:nvSpPr>
      <dsp:spPr>
        <a:xfrm>
          <a:off x="0" y="822772"/>
          <a:ext cx="9906000" cy="6571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143735-EF35-4928-B766-2889900B373B}">
      <dsp:nvSpPr>
        <dsp:cNvPr id="0" name=""/>
        <dsp:cNvSpPr/>
      </dsp:nvSpPr>
      <dsp:spPr>
        <a:xfrm>
          <a:off x="198797" y="970637"/>
          <a:ext cx="361449" cy="3614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2E846-BE48-4C89-90C8-B98E2D5A92B4}">
      <dsp:nvSpPr>
        <dsp:cNvPr id="0" name=""/>
        <dsp:cNvSpPr/>
      </dsp:nvSpPr>
      <dsp:spPr>
        <a:xfrm>
          <a:off x="759043" y="822772"/>
          <a:ext cx="9146956" cy="657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552" tIns="69552" rIns="69552" bIns="69552" numCol="1" spcCol="1270" anchor="ctr" anchorCtr="0">
          <a:noAutofit/>
        </a:bodyPr>
        <a:lstStyle/>
        <a:p>
          <a:pPr marL="0" lvl="0" indent="0" algn="l" defTabSz="977900">
            <a:lnSpc>
              <a:spcPct val="100000"/>
            </a:lnSpc>
            <a:spcBef>
              <a:spcPct val="0"/>
            </a:spcBef>
            <a:spcAft>
              <a:spcPct val="35000"/>
            </a:spcAft>
            <a:buNone/>
          </a:pPr>
          <a:r>
            <a:rPr lang="en-US" sz="2200" b="0" i="0" kern="1200"/>
            <a:t>Importance and relevance.</a:t>
          </a:r>
          <a:endParaRPr lang="en-US" sz="2200" kern="1200"/>
        </a:p>
      </dsp:txBody>
      <dsp:txXfrm>
        <a:off x="759043" y="822772"/>
        <a:ext cx="9146956" cy="657180"/>
      </dsp:txXfrm>
    </dsp:sp>
    <dsp:sp modelId="{7F5B8EA5-8C5F-4405-9FAC-0298859E98C1}">
      <dsp:nvSpPr>
        <dsp:cNvPr id="0" name=""/>
        <dsp:cNvSpPr/>
      </dsp:nvSpPr>
      <dsp:spPr>
        <a:xfrm>
          <a:off x="0" y="1644247"/>
          <a:ext cx="9906000" cy="6571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080A9D-6A46-49AD-BE90-981C70A975B9}">
      <dsp:nvSpPr>
        <dsp:cNvPr id="0" name=""/>
        <dsp:cNvSpPr/>
      </dsp:nvSpPr>
      <dsp:spPr>
        <a:xfrm>
          <a:off x="198797" y="1792113"/>
          <a:ext cx="361449" cy="3614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E8431E-4666-4B4E-9BC7-7114967A2CB2}">
      <dsp:nvSpPr>
        <dsp:cNvPr id="0" name=""/>
        <dsp:cNvSpPr/>
      </dsp:nvSpPr>
      <dsp:spPr>
        <a:xfrm>
          <a:off x="759043" y="1644247"/>
          <a:ext cx="9146956" cy="657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552" tIns="69552" rIns="69552" bIns="69552" numCol="1" spcCol="1270" anchor="ctr" anchorCtr="0">
          <a:noAutofit/>
        </a:bodyPr>
        <a:lstStyle/>
        <a:p>
          <a:pPr marL="0" lvl="0" indent="0" algn="l" defTabSz="977900">
            <a:lnSpc>
              <a:spcPct val="100000"/>
            </a:lnSpc>
            <a:spcBef>
              <a:spcPct val="0"/>
            </a:spcBef>
            <a:spcAft>
              <a:spcPct val="35000"/>
            </a:spcAft>
            <a:buNone/>
          </a:pPr>
          <a:r>
            <a:rPr lang="en-US" sz="2200" b="0" i="0" kern="1200"/>
            <a:t>Examples of prompt engineering in real-world applications.</a:t>
          </a:r>
          <a:endParaRPr lang="en-US" sz="2200" kern="1200"/>
        </a:p>
      </dsp:txBody>
      <dsp:txXfrm>
        <a:off x="759043" y="1644247"/>
        <a:ext cx="9146956" cy="657180"/>
      </dsp:txXfrm>
    </dsp:sp>
    <dsp:sp modelId="{6A0BEC5E-2729-406E-9AA9-1B760998ED11}">
      <dsp:nvSpPr>
        <dsp:cNvPr id="0" name=""/>
        <dsp:cNvSpPr/>
      </dsp:nvSpPr>
      <dsp:spPr>
        <a:xfrm>
          <a:off x="0" y="2465722"/>
          <a:ext cx="9906000" cy="6571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A9A29C-9E25-4B33-97AF-6D11EAD07F6F}">
      <dsp:nvSpPr>
        <dsp:cNvPr id="0" name=""/>
        <dsp:cNvSpPr/>
      </dsp:nvSpPr>
      <dsp:spPr>
        <a:xfrm>
          <a:off x="198797" y="2613588"/>
          <a:ext cx="361449" cy="3614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17380A-FBE9-465E-BD1B-8497E233713C}">
      <dsp:nvSpPr>
        <dsp:cNvPr id="0" name=""/>
        <dsp:cNvSpPr/>
      </dsp:nvSpPr>
      <dsp:spPr>
        <a:xfrm>
          <a:off x="759043" y="2465722"/>
          <a:ext cx="9146956" cy="657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9552" tIns="69552" rIns="69552" bIns="69552" numCol="1" spcCol="1270" anchor="ctr" anchorCtr="0">
          <a:noAutofit/>
        </a:bodyPr>
        <a:lstStyle/>
        <a:p>
          <a:pPr marL="0" lvl="0" indent="0" algn="l" defTabSz="977900">
            <a:lnSpc>
              <a:spcPct val="100000"/>
            </a:lnSpc>
            <a:spcBef>
              <a:spcPct val="0"/>
            </a:spcBef>
            <a:spcAft>
              <a:spcPct val="35000"/>
            </a:spcAft>
            <a:buNone/>
          </a:pPr>
          <a:r>
            <a:rPr lang="en-US" sz="2200" b="0" i="0" kern="1200"/>
            <a:t>The role of prompts in controlling language models.</a:t>
          </a:r>
          <a:endParaRPr lang="en-US" sz="2200" kern="1200"/>
        </a:p>
      </dsp:txBody>
      <dsp:txXfrm>
        <a:off x="759043" y="2465722"/>
        <a:ext cx="9146956" cy="6571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21AFDE-D8A2-4631-81D7-D3EA31108B18}">
      <dsp:nvSpPr>
        <dsp:cNvPr id="0" name=""/>
        <dsp:cNvSpPr/>
      </dsp:nvSpPr>
      <dsp:spPr>
        <a:xfrm>
          <a:off x="0" y="602356"/>
          <a:ext cx="10369550" cy="11120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B37084-80EB-41A7-8C05-73D569FDC77C}">
      <dsp:nvSpPr>
        <dsp:cNvPr id="0" name=""/>
        <dsp:cNvSpPr/>
      </dsp:nvSpPr>
      <dsp:spPr>
        <a:xfrm>
          <a:off x="336393" y="852566"/>
          <a:ext cx="611623" cy="61162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7F9B6F-59B3-4294-A4E5-6CBBD4FB43E3}">
      <dsp:nvSpPr>
        <dsp:cNvPr id="0" name=""/>
        <dsp:cNvSpPr/>
      </dsp:nvSpPr>
      <dsp:spPr>
        <a:xfrm>
          <a:off x="1284410" y="602356"/>
          <a:ext cx="9085139" cy="1112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691" tIns="117691" rIns="117691" bIns="117691" numCol="1" spcCol="1270" anchor="ctr" anchorCtr="0">
          <a:noAutofit/>
        </a:bodyPr>
        <a:lstStyle/>
        <a:p>
          <a:pPr marL="0" lvl="0" indent="0" algn="l" defTabSz="800100">
            <a:lnSpc>
              <a:spcPct val="100000"/>
            </a:lnSpc>
            <a:spcBef>
              <a:spcPct val="0"/>
            </a:spcBef>
            <a:spcAft>
              <a:spcPct val="35000"/>
            </a:spcAft>
            <a:buNone/>
          </a:pPr>
          <a:r>
            <a:rPr lang="en-US" sz="1800" b="0" i="0" kern="1200" dirty="0"/>
            <a:t>Prompt engineering involves structuring text in a way that a generative AI model can interpret and understand. A prompt is a piece of natural language text that describes the task an AI is expected to perform.</a:t>
          </a:r>
          <a:endParaRPr lang="en-US" sz="1800" kern="1200" dirty="0"/>
        </a:p>
      </dsp:txBody>
      <dsp:txXfrm>
        <a:off x="1284410" y="602356"/>
        <a:ext cx="9085139" cy="1112043"/>
      </dsp:txXfrm>
    </dsp:sp>
    <dsp:sp modelId="{474E63DF-A4B0-4B0F-9FBF-5B80E783A656}">
      <dsp:nvSpPr>
        <dsp:cNvPr id="0" name=""/>
        <dsp:cNvSpPr/>
      </dsp:nvSpPr>
      <dsp:spPr>
        <a:xfrm>
          <a:off x="0" y="1992410"/>
          <a:ext cx="10369550" cy="11120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A3031E-1F61-4F2E-AD5E-53CB8876ADF8}">
      <dsp:nvSpPr>
        <dsp:cNvPr id="0" name=""/>
        <dsp:cNvSpPr/>
      </dsp:nvSpPr>
      <dsp:spPr>
        <a:xfrm>
          <a:off x="336393" y="2242620"/>
          <a:ext cx="611623" cy="61162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AA2C89-6BBB-451B-9692-EFF3B2671E42}">
      <dsp:nvSpPr>
        <dsp:cNvPr id="0" name=""/>
        <dsp:cNvSpPr/>
      </dsp:nvSpPr>
      <dsp:spPr>
        <a:xfrm>
          <a:off x="1284410" y="1992410"/>
          <a:ext cx="9085139" cy="11120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691" tIns="117691" rIns="117691" bIns="117691" numCol="1" spcCol="1270" anchor="ctr" anchorCtr="0">
          <a:noAutofit/>
        </a:bodyPr>
        <a:lstStyle/>
        <a:p>
          <a:pPr marL="0" lvl="0" indent="0" algn="l" defTabSz="800100">
            <a:lnSpc>
              <a:spcPct val="100000"/>
            </a:lnSpc>
            <a:spcBef>
              <a:spcPct val="0"/>
            </a:spcBef>
            <a:spcAft>
              <a:spcPct val="35000"/>
            </a:spcAft>
            <a:buNone/>
          </a:pPr>
          <a:r>
            <a:rPr lang="en-US" sz="1800" b="0" i="0" kern="1200"/>
            <a:t>Prompt engineering entails crafting prompts that are not only clear and effective but also contextually relevant, aiming to achieve the desired results from AI models.</a:t>
          </a:r>
          <a:endParaRPr lang="en-US" sz="1800" kern="1200"/>
        </a:p>
      </dsp:txBody>
      <dsp:txXfrm>
        <a:off x="1284410" y="1992410"/>
        <a:ext cx="9085139" cy="11120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6DBAB-08C4-4EC3-BE33-181C5A386DDA}">
      <dsp:nvSpPr>
        <dsp:cNvPr id="0" name=""/>
        <dsp:cNvSpPr/>
      </dsp:nvSpPr>
      <dsp:spPr>
        <a:xfrm>
          <a:off x="0" y="627637"/>
          <a:ext cx="10429875" cy="1158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73A616-1BC0-4770-807B-9310B8F3D650}">
      <dsp:nvSpPr>
        <dsp:cNvPr id="0" name=""/>
        <dsp:cNvSpPr/>
      </dsp:nvSpPr>
      <dsp:spPr>
        <a:xfrm>
          <a:off x="350511" y="888349"/>
          <a:ext cx="637293" cy="6372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B005D0-5953-41A0-94FC-D098819A40CC}">
      <dsp:nvSpPr>
        <dsp:cNvPr id="0" name=""/>
        <dsp:cNvSpPr/>
      </dsp:nvSpPr>
      <dsp:spPr>
        <a:xfrm>
          <a:off x="1338317" y="627637"/>
          <a:ext cx="9091557" cy="1158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631" tIns="122631" rIns="122631" bIns="122631" numCol="1" spcCol="1270" anchor="ctr" anchorCtr="0">
          <a:noAutofit/>
        </a:bodyPr>
        <a:lstStyle/>
        <a:p>
          <a:pPr marL="0" lvl="0" indent="0" algn="l" defTabSz="844550">
            <a:lnSpc>
              <a:spcPct val="100000"/>
            </a:lnSpc>
            <a:spcBef>
              <a:spcPct val="0"/>
            </a:spcBef>
            <a:spcAft>
              <a:spcPct val="35000"/>
            </a:spcAft>
            <a:buNone/>
          </a:pPr>
          <a:r>
            <a:rPr lang="en-US" sz="1900" b="0" i="0" kern="1200"/>
            <a:t>Crafting effective prompts empowers individuals to make more precise data-driven decisions.</a:t>
          </a:r>
          <a:endParaRPr lang="en-US" sz="1900" kern="1200"/>
        </a:p>
      </dsp:txBody>
      <dsp:txXfrm>
        <a:off x="1338317" y="627637"/>
        <a:ext cx="9091557" cy="1158716"/>
      </dsp:txXfrm>
    </dsp:sp>
    <dsp:sp modelId="{78F6B6F7-9C68-45FB-A87D-C3ACBC4C3A5B}">
      <dsp:nvSpPr>
        <dsp:cNvPr id="0" name=""/>
        <dsp:cNvSpPr/>
      </dsp:nvSpPr>
      <dsp:spPr>
        <a:xfrm>
          <a:off x="0" y="2076033"/>
          <a:ext cx="10429875" cy="115871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59FAE5-8B37-4E10-A391-89B420C31DF5}">
      <dsp:nvSpPr>
        <dsp:cNvPr id="0" name=""/>
        <dsp:cNvSpPr/>
      </dsp:nvSpPr>
      <dsp:spPr>
        <a:xfrm>
          <a:off x="350511" y="2336744"/>
          <a:ext cx="637293" cy="6372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FEAA4A-1900-4300-BDD1-2E04F7E58C7F}">
      <dsp:nvSpPr>
        <dsp:cNvPr id="0" name=""/>
        <dsp:cNvSpPr/>
      </dsp:nvSpPr>
      <dsp:spPr>
        <a:xfrm>
          <a:off x="1338317" y="2076033"/>
          <a:ext cx="9091557" cy="11587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631" tIns="122631" rIns="122631" bIns="122631" numCol="1" spcCol="1270" anchor="ctr" anchorCtr="0">
          <a:noAutofit/>
        </a:bodyPr>
        <a:lstStyle/>
        <a:p>
          <a:pPr marL="0" lvl="0" indent="0" algn="l" defTabSz="844550">
            <a:lnSpc>
              <a:spcPct val="100000"/>
            </a:lnSpc>
            <a:spcBef>
              <a:spcPct val="0"/>
            </a:spcBef>
            <a:spcAft>
              <a:spcPct val="35000"/>
            </a:spcAft>
            <a:buNone/>
          </a:pPr>
          <a:r>
            <a:rPr lang="en-US" sz="1900" b="0" i="0" kern="1200"/>
            <a:t>Through prompt engineering, businesses gain the ability to harness AI tools and systems effectively, ensuring their competitiveness in an ever-evolving digital environment.</a:t>
          </a:r>
          <a:endParaRPr lang="en-US" sz="1900" kern="1200"/>
        </a:p>
      </dsp:txBody>
      <dsp:txXfrm>
        <a:off x="1338317" y="2076033"/>
        <a:ext cx="9091557" cy="11587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BDF454-4522-456C-B537-587F2C6C3D7C}">
      <dsp:nvSpPr>
        <dsp:cNvPr id="0" name=""/>
        <dsp:cNvSpPr/>
      </dsp:nvSpPr>
      <dsp:spPr>
        <a:xfrm>
          <a:off x="480949" y="693656"/>
          <a:ext cx="781523" cy="78152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E997C8-D0A5-433D-BB55-EAEB1CF03785}">
      <dsp:nvSpPr>
        <dsp:cNvPr id="0" name=""/>
        <dsp:cNvSpPr/>
      </dsp:nvSpPr>
      <dsp:spPr>
        <a:xfrm>
          <a:off x="3351" y="1735855"/>
          <a:ext cx="1736718" cy="6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b="1" i="0" kern="1200" dirty="0"/>
            <a:t>Enhanced accuracy and relevance </a:t>
          </a:r>
          <a:endParaRPr lang="en-US" sz="1400" kern="1200" dirty="0"/>
        </a:p>
      </dsp:txBody>
      <dsp:txXfrm>
        <a:off x="3351" y="1735855"/>
        <a:ext cx="1736718" cy="694687"/>
      </dsp:txXfrm>
    </dsp:sp>
    <dsp:sp modelId="{3EC6F1CC-E201-45AE-AA63-C572D9252804}">
      <dsp:nvSpPr>
        <dsp:cNvPr id="0" name=""/>
        <dsp:cNvSpPr/>
      </dsp:nvSpPr>
      <dsp:spPr>
        <a:xfrm>
          <a:off x="2521593" y="693656"/>
          <a:ext cx="781523" cy="78152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52E70B-F129-49D2-A54A-8767FA35CF08}">
      <dsp:nvSpPr>
        <dsp:cNvPr id="0" name=""/>
        <dsp:cNvSpPr/>
      </dsp:nvSpPr>
      <dsp:spPr>
        <a:xfrm>
          <a:off x="2043996" y="1735855"/>
          <a:ext cx="1736718" cy="6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b="1" i="0" kern="1200"/>
            <a:t>Improved decision making </a:t>
          </a:r>
          <a:endParaRPr lang="en-US" sz="1400" kern="1200"/>
        </a:p>
      </dsp:txBody>
      <dsp:txXfrm>
        <a:off x="2043996" y="1735855"/>
        <a:ext cx="1736718" cy="694687"/>
      </dsp:txXfrm>
    </dsp:sp>
    <dsp:sp modelId="{01AB6E1C-08F8-4864-8BFA-49D06E52BF63}">
      <dsp:nvSpPr>
        <dsp:cNvPr id="0" name=""/>
        <dsp:cNvSpPr/>
      </dsp:nvSpPr>
      <dsp:spPr>
        <a:xfrm>
          <a:off x="4562238" y="693656"/>
          <a:ext cx="781523" cy="78152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066E19-349C-4014-8AE8-6EC7208D164F}">
      <dsp:nvSpPr>
        <dsp:cNvPr id="0" name=""/>
        <dsp:cNvSpPr/>
      </dsp:nvSpPr>
      <dsp:spPr>
        <a:xfrm>
          <a:off x="4084640" y="1735855"/>
          <a:ext cx="1736718" cy="6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b="1" i="0" kern="1200"/>
            <a:t>Efficient resource utilization </a:t>
          </a:r>
          <a:endParaRPr lang="en-US" sz="1400" kern="1200"/>
        </a:p>
      </dsp:txBody>
      <dsp:txXfrm>
        <a:off x="4084640" y="1735855"/>
        <a:ext cx="1736718" cy="694687"/>
      </dsp:txXfrm>
    </dsp:sp>
    <dsp:sp modelId="{49B7FBA3-B60F-455C-B447-1B65D47EC67C}">
      <dsp:nvSpPr>
        <dsp:cNvPr id="0" name=""/>
        <dsp:cNvSpPr/>
      </dsp:nvSpPr>
      <dsp:spPr>
        <a:xfrm>
          <a:off x="6602882" y="693656"/>
          <a:ext cx="781523" cy="78152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D125C5-B974-47A3-AF54-7E2495D3BB64}">
      <dsp:nvSpPr>
        <dsp:cNvPr id="0" name=""/>
        <dsp:cNvSpPr/>
      </dsp:nvSpPr>
      <dsp:spPr>
        <a:xfrm>
          <a:off x="6125285" y="1735855"/>
          <a:ext cx="1736718" cy="6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b="1" i="0" kern="1200"/>
            <a:t>Ethical considerations and bias mitigation </a:t>
          </a:r>
          <a:endParaRPr lang="en-US" sz="1400" kern="1200"/>
        </a:p>
      </dsp:txBody>
      <dsp:txXfrm>
        <a:off x="6125285" y="1735855"/>
        <a:ext cx="1736718" cy="694687"/>
      </dsp:txXfrm>
    </dsp:sp>
    <dsp:sp modelId="{E451481D-2347-468C-BC3E-5C2BAEBD9DF0}">
      <dsp:nvSpPr>
        <dsp:cNvPr id="0" name=""/>
        <dsp:cNvSpPr/>
      </dsp:nvSpPr>
      <dsp:spPr>
        <a:xfrm>
          <a:off x="8643527" y="693656"/>
          <a:ext cx="781523" cy="78152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04FAE2-1DC7-4A96-B4D7-CC1566E1A800}">
      <dsp:nvSpPr>
        <dsp:cNvPr id="0" name=""/>
        <dsp:cNvSpPr/>
      </dsp:nvSpPr>
      <dsp:spPr>
        <a:xfrm>
          <a:off x="8165929" y="1735855"/>
          <a:ext cx="1736718" cy="694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b="1" i="0" kern="1200"/>
            <a:t>Adaptability to industry-specific requirements </a:t>
          </a:r>
          <a:endParaRPr lang="en-US" sz="1400" kern="1200"/>
        </a:p>
      </dsp:txBody>
      <dsp:txXfrm>
        <a:off x="8165929" y="1735855"/>
        <a:ext cx="1736718" cy="6946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1FC80-E426-4607-83D6-1B6F811723FF}">
      <dsp:nvSpPr>
        <dsp:cNvPr id="0" name=""/>
        <dsp:cNvSpPr/>
      </dsp:nvSpPr>
      <dsp:spPr>
        <a:xfrm>
          <a:off x="0" y="507682"/>
          <a:ext cx="9905998" cy="9372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956C79-AB87-4726-9E51-9E39E79D2190}">
      <dsp:nvSpPr>
        <dsp:cNvPr id="0" name=""/>
        <dsp:cNvSpPr/>
      </dsp:nvSpPr>
      <dsp:spPr>
        <a:xfrm>
          <a:off x="283521" y="718566"/>
          <a:ext cx="515493" cy="5154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93E55F-1ACC-424E-9D88-A0731B3E8939}">
      <dsp:nvSpPr>
        <dsp:cNvPr id="0" name=""/>
        <dsp:cNvSpPr/>
      </dsp:nvSpPr>
      <dsp:spPr>
        <a:xfrm>
          <a:off x="1082535" y="507682"/>
          <a:ext cx="8823462" cy="937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3" tIns="99193" rIns="99193" bIns="99193" numCol="1" spcCol="1270" anchor="ctr" anchorCtr="0">
          <a:noAutofit/>
        </a:bodyPr>
        <a:lstStyle/>
        <a:p>
          <a:pPr marL="0" lvl="0" indent="0" algn="l" defTabSz="755650">
            <a:lnSpc>
              <a:spcPct val="100000"/>
            </a:lnSpc>
            <a:spcBef>
              <a:spcPct val="0"/>
            </a:spcBef>
            <a:spcAft>
              <a:spcPct val="35000"/>
            </a:spcAft>
            <a:buNone/>
          </a:pPr>
          <a:r>
            <a:rPr lang="en-US" sz="1700" b="0" i="0" kern="1200"/>
            <a:t>Through the provision of explicit instructions or conditioning, AI language models can be guided to generate responses with specific characteristics or styles.</a:t>
          </a:r>
          <a:endParaRPr lang="en-US" sz="1700" kern="1200"/>
        </a:p>
      </dsp:txBody>
      <dsp:txXfrm>
        <a:off x="1082535" y="507682"/>
        <a:ext cx="8823462" cy="937260"/>
      </dsp:txXfrm>
    </dsp:sp>
    <dsp:sp modelId="{FF6F2F4F-7D1A-4BA5-A451-18F615A0A3E5}">
      <dsp:nvSpPr>
        <dsp:cNvPr id="0" name=""/>
        <dsp:cNvSpPr/>
      </dsp:nvSpPr>
      <dsp:spPr>
        <a:xfrm>
          <a:off x="0" y="1679258"/>
          <a:ext cx="9905998" cy="9372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8060A3-96DE-4FB3-BD63-018C8DBCA197}">
      <dsp:nvSpPr>
        <dsp:cNvPr id="0" name=""/>
        <dsp:cNvSpPr/>
      </dsp:nvSpPr>
      <dsp:spPr>
        <a:xfrm>
          <a:off x="283521" y="1890141"/>
          <a:ext cx="515493" cy="5154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53BEAA-D8C4-4437-BFB1-A881A5A49F18}">
      <dsp:nvSpPr>
        <dsp:cNvPr id="0" name=""/>
        <dsp:cNvSpPr/>
      </dsp:nvSpPr>
      <dsp:spPr>
        <a:xfrm>
          <a:off x="1082535" y="1679258"/>
          <a:ext cx="8823462" cy="937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3" tIns="99193" rIns="99193" bIns="99193" numCol="1" spcCol="1270" anchor="ctr" anchorCtr="0">
          <a:noAutofit/>
        </a:bodyPr>
        <a:lstStyle/>
        <a:p>
          <a:pPr marL="0" lvl="0" indent="0" algn="l" defTabSz="755650">
            <a:lnSpc>
              <a:spcPct val="100000"/>
            </a:lnSpc>
            <a:spcBef>
              <a:spcPct val="0"/>
            </a:spcBef>
            <a:spcAft>
              <a:spcPct val="35000"/>
            </a:spcAft>
            <a:buNone/>
          </a:pPr>
          <a:r>
            <a:rPr lang="en-US" sz="1700" b="0" i="0" kern="1200"/>
            <a:t>Well-crafted prompts have the potential to reduce bias in AI-generated content.</a:t>
          </a:r>
          <a:endParaRPr lang="en-US" sz="1700" kern="1200"/>
        </a:p>
      </dsp:txBody>
      <dsp:txXfrm>
        <a:off x="1082535" y="1679258"/>
        <a:ext cx="8823462" cy="9372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18543B-ED86-4520-B57D-A60C12D9A9FD}">
      <dsp:nvSpPr>
        <dsp:cNvPr id="0" name=""/>
        <dsp:cNvSpPr/>
      </dsp:nvSpPr>
      <dsp:spPr>
        <a:xfrm>
          <a:off x="623999" y="32100"/>
          <a:ext cx="1784250" cy="17842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A4BDE9-4E6E-4920-BE80-C7E93B147323}">
      <dsp:nvSpPr>
        <dsp:cNvPr id="0" name=""/>
        <dsp:cNvSpPr/>
      </dsp:nvSpPr>
      <dsp:spPr>
        <a:xfrm>
          <a:off x="1004249" y="412350"/>
          <a:ext cx="1023749" cy="10237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8CEC31-D2C7-4918-81BF-C0D57D81A31A}">
      <dsp:nvSpPr>
        <dsp:cNvPr id="0" name=""/>
        <dsp:cNvSpPr/>
      </dsp:nvSpPr>
      <dsp:spPr>
        <a:xfrm>
          <a:off x="53624" y="2372100"/>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0" i="0" kern="1200"/>
            <a:t>Explain how prompts affect model outputs.</a:t>
          </a:r>
          <a:endParaRPr lang="en-US" sz="1500" kern="1200"/>
        </a:p>
      </dsp:txBody>
      <dsp:txXfrm>
        <a:off x="53624" y="2372100"/>
        <a:ext cx="2925000" cy="720000"/>
      </dsp:txXfrm>
    </dsp:sp>
    <dsp:sp modelId="{3D0D083F-356B-47A2-A242-D2A1FE26F7D3}">
      <dsp:nvSpPr>
        <dsp:cNvPr id="0" name=""/>
        <dsp:cNvSpPr/>
      </dsp:nvSpPr>
      <dsp:spPr>
        <a:xfrm>
          <a:off x="4060874" y="32100"/>
          <a:ext cx="1784250" cy="17842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A2D996-9366-4BD4-9AB0-97E6940745C1}">
      <dsp:nvSpPr>
        <dsp:cNvPr id="0" name=""/>
        <dsp:cNvSpPr/>
      </dsp:nvSpPr>
      <dsp:spPr>
        <a:xfrm>
          <a:off x="4441124" y="412350"/>
          <a:ext cx="1023749" cy="10237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C4D866-DEDA-454A-B7EE-0B658DF72074}">
      <dsp:nvSpPr>
        <dsp:cNvPr id="0" name=""/>
        <dsp:cNvSpPr/>
      </dsp:nvSpPr>
      <dsp:spPr>
        <a:xfrm>
          <a:off x="3490499" y="2372100"/>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0" i="0" kern="1200"/>
            <a:t>Illustrate the difference between good and bad prompts.</a:t>
          </a:r>
          <a:endParaRPr lang="en-US" sz="1500" kern="1200"/>
        </a:p>
      </dsp:txBody>
      <dsp:txXfrm>
        <a:off x="3490499" y="2372100"/>
        <a:ext cx="2925000" cy="720000"/>
      </dsp:txXfrm>
    </dsp:sp>
    <dsp:sp modelId="{A91E5300-DE68-46A3-9686-D00E6FD19525}">
      <dsp:nvSpPr>
        <dsp:cNvPr id="0" name=""/>
        <dsp:cNvSpPr/>
      </dsp:nvSpPr>
      <dsp:spPr>
        <a:xfrm>
          <a:off x="7497749" y="32100"/>
          <a:ext cx="1784250" cy="178425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19CA1C-E064-4CDB-AE7A-C3D6725C760E}">
      <dsp:nvSpPr>
        <dsp:cNvPr id="0" name=""/>
        <dsp:cNvSpPr/>
      </dsp:nvSpPr>
      <dsp:spPr>
        <a:xfrm>
          <a:off x="7877999" y="412350"/>
          <a:ext cx="1023749" cy="10237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BBBDE5-C52E-478C-8322-0E2335936C0A}">
      <dsp:nvSpPr>
        <dsp:cNvPr id="0" name=""/>
        <dsp:cNvSpPr/>
      </dsp:nvSpPr>
      <dsp:spPr>
        <a:xfrm>
          <a:off x="6927374" y="2372100"/>
          <a:ext cx="2925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b="0" i="0" kern="1200"/>
            <a:t>Discuss the power and limitations of prompts.</a:t>
          </a:r>
          <a:endParaRPr lang="en-US" sz="1500" kern="1200"/>
        </a:p>
      </dsp:txBody>
      <dsp:txXfrm>
        <a:off x="6927374" y="2372100"/>
        <a:ext cx="2925000" cy="72000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5790B1-BF06-49EC-81CA-538AE86F62FF}">
      <dsp:nvSpPr>
        <dsp:cNvPr id="0" name=""/>
        <dsp:cNvSpPr/>
      </dsp:nvSpPr>
      <dsp:spPr>
        <a:xfrm>
          <a:off x="0" y="507682"/>
          <a:ext cx="9905998" cy="9372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D0540B-AB5B-417E-A0DD-5FE79D3812A2}">
      <dsp:nvSpPr>
        <dsp:cNvPr id="0" name=""/>
        <dsp:cNvSpPr/>
      </dsp:nvSpPr>
      <dsp:spPr>
        <a:xfrm>
          <a:off x="283521" y="718566"/>
          <a:ext cx="515493" cy="5154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F9EC75-A35C-490B-88F8-04341D2FB06C}">
      <dsp:nvSpPr>
        <dsp:cNvPr id="0" name=""/>
        <dsp:cNvSpPr/>
      </dsp:nvSpPr>
      <dsp:spPr>
        <a:xfrm>
          <a:off x="1082535" y="507682"/>
          <a:ext cx="8823462" cy="937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3" tIns="99193" rIns="99193" bIns="99193" numCol="1" spcCol="1270" anchor="ctr" anchorCtr="0">
          <a:noAutofit/>
        </a:bodyPr>
        <a:lstStyle/>
        <a:p>
          <a:pPr marL="0" lvl="0" indent="0" algn="l" defTabSz="1022350">
            <a:lnSpc>
              <a:spcPct val="100000"/>
            </a:lnSpc>
            <a:spcBef>
              <a:spcPct val="0"/>
            </a:spcBef>
            <a:spcAft>
              <a:spcPct val="35000"/>
            </a:spcAft>
            <a:buNone/>
          </a:pPr>
          <a:r>
            <a:rPr lang="en-US" sz="2300" b="0" i="0" kern="1200"/>
            <a:t>Clear and specific prompts enable AI models to have a better understanding of the tasks they are asked to perform.</a:t>
          </a:r>
          <a:endParaRPr lang="en-US" sz="2300" kern="1200"/>
        </a:p>
      </dsp:txBody>
      <dsp:txXfrm>
        <a:off x="1082535" y="507682"/>
        <a:ext cx="8823462" cy="937260"/>
      </dsp:txXfrm>
    </dsp:sp>
    <dsp:sp modelId="{E95F5FBF-BDC4-4171-A2E7-C05C7BF9E75B}">
      <dsp:nvSpPr>
        <dsp:cNvPr id="0" name=""/>
        <dsp:cNvSpPr/>
      </dsp:nvSpPr>
      <dsp:spPr>
        <a:xfrm>
          <a:off x="0" y="1679258"/>
          <a:ext cx="9905998" cy="93726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4E7F4E-910E-4503-8A5C-316DAA060BE1}">
      <dsp:nvSpPr>
        <dsp:cNvPr id="0" name=""/>
        <dsp:cNvSpPr/>
      </dsp:nvSpPr>
      <dsp:spPr>
        <a:xfrm>
          <a:off x="283521" y="1890141"/>
          <a:ext cx="515493" cy="5154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111978-DDBE-4F8F-8330-862E5A1617E7}">
      <dsp:nvSpPr>
        <dsp:cNvPr id="0" name=""/>
        <dsp:cNvSpPr/>
      </dsp:nvSpPr>
      <dsp:spPr>
        <a:xfrm>
          <a:off x="1082535" y="1679258"/>
          <a:ext cx="8823462" cy="937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93" tIns="99193" rIns="99193" bIns="99193" numCol="1" spcCol="1270" anchor="ctr" anchorCtr="0">
          <a:noAutofit/>
        </a:bodyPr>
        <a:lstStyle/>
        <a:p>
          <a:pPr marL="0" lvl="0" indent="0" algn="l" defTabSz="1022350">
            <a:lnSpc>
              <a:spcPct val="100000"/>
            </a:lnSpc>
            <a:spcBef>
              <a:spcPct val="0"/>
            </a:spcBef>
            <a:spcAft>
              <a:spcPct val="35000"/>
            </a:spcAft>
            <a:buNone/>
          </a:pPr>
          <a:r>
            <a:rPr lang="en-US" sz="2300" b="0" i="0" kern="1200"/>
            <a:t>As a result, this leads to responses that are not only more accurate but also more relevant, unique, and consistent.</a:t>
          </a:r>
          <a:endParaRPr lang="en-US" sz="2300" kern="1200"/>
        </a:p>
      </dsp:txBody>
      <dsp:txXfrm>
        <a:off x="1082535" y="1679258"/>
        <a:ext cx="8823462" cy="93726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317B45-ACF6-8245-8EE4-9450EFB35ABF}" type="datetimeFigureOut">
              <a:rPr lang="en-US" smtClean="0"/>
              <a:t>4/15/24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2DB20-91DF-D34E-A7F9-A8D1581E2237}" type="slidenum">
              <a:rPr lang="en-US" smtClean="0"/>
              <a:t>‹#›</a:t>
            </a:fld>
            <a:endParaRPr lang="en-US"/>
          </a:p>
        </p:txBody>
      </p:sp>
    </p:spTree>
    <p:extLst>
      <p:ext uri="{BB962C8B-B14F-4D97-AF65-F5344CB8AC3E}">
        <p14:creationId xmlns:p14="http://schemas.microsoft.com/office/powerpoint/2010/main" val="2229663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a:t>
            </a:fld>
            <a:endParaRPr lang="en-US"/>
          </a:p>
        </p:txBody>
      </p:sp>
    </p:spTree>
    <p:extLst>
      <p:ext uri="{BB962C8B-B14F-4D97-AF65-F5344CB8AC3E}">
        <p14:creationId xmlns:p14="http://schemas.microsoft.com/office/powerpoint/2010/main" val="1583257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engineering, which involves crafting specific prompts to elicit desired responses from language models like GPT-3, has its own set of limitations, including:</a:t>
            </a:r>
          </a:p>
          <a:p>
            <a:endParaRPr lang="en-US" dirty="0"/>
          </a:p>
          <a:p>
            <a:r>
              <a:rPr lang="en-US" dirty="0"/>
              <a:t>Length Constraints: Many language models have limitations on the length of the input prompt they can accept. For example, GPT-3 has a maximum token limit (e.g., 4096 tokens for the largest model). This means that complex or lengthy prompts may need to be truncated or shortened, potentially losing context and affecting the quality of responses.</a:t>
            </a:r>
          </a:p>
          <a:p>
            <a:endParaRPr lang="en-US" dirty="0"/>
          </a:p>
          <a:p>
            <a:r>
              <a:rPr lang="en-US" dirty="0"/>
              <a:t>Complexity of Task: If a task or question is highly complex, it may be challenging to craft a concise and effective prompt that accurately conveys the desired context and information. The model may struggle to provide meaningful responses to such prompts.</a:t>
            </a:r>
          </a:p>
          <a:p>
            <a:endParaRPr lang="en-US" dirty="0"/>
          </a:p>
          <a:p>
            <a:r>
              <a:rPr lang="en-US" dirty="0"/>
              <a:t>Ambiguity: Language is inherently ambiguous, and prompts may inadvertently introduce ambiguity or vagueness, leading to responses that are not as specific or accurate as desired. Ambiguous prompts can result in unpredictable model behavior.</a:t>
            </a:r>
          </a:p>
          <a:p>
            <a:endParaRPr lang="en-US" dirty="0"/>
          </a:p>
          <a:p>
            <a:r>
              <a:rPr lang="en-US" dirty="0"/>
              <a:t>Bias and Fairness: Crafting prompts that avoid bias and promote fairness can be difficult. Biased language or framing in prompts can lead to biased responses from the model. Achieving fairness in prompt engineering requires careful consideration of language and context.</a:t>
            </a:r>
          </a:p>
          <a:p>
            <a:endParaRPr lang="en-US" dirty="0"/>
          </a:p>
          <a:p>
            <a:r>
              <a:rPr lang="en-US" dirty="0"/>
              <a:t>Overfitting: Overfitting occurs when prompts are too tailored to a specific dataset or context, causing the model to perform poorly on general tasks or in different scenarios. Prompts should strike a balance between specificity and generalizability.</a:t>
            </a:r>
          </a:p>
          <a:p>
            <a:endParaRPr lang="en-US" dirty="0"/>
          </a:p>
          <a:p>
            <a:r>
              <a:rPr lang="en-US" dirty="0"/>
              <a:t>Lack of Creativity: Overly prescriptive prompts can limit the model's ability to generate creative or novel responses. If prompts are too rigid, the model may produce repetitive or uninteresting output.</a:t>
            </a:r>
          </a:p>
          <a:p>
            <a:endParaRPr lang="en-US" dirty="0"/>
          </a:p>
          <a:p>
            <a:r>
              <a:rPr lang="en-US" dirty="0"/>
              <a:t>Semantic Understanding: Language models like GPT-3 may not have a deep understanding of the world or context, and they rely heavily on the input provided. Crafting prompts that effectively communicate context or nuances can be challenging, especially for complex or domain-specific tasks.</a:t>
            </a:r>
          </a:p>
          <a:p>
            <a:endParaRPr lang="en-US" dirty="0"/>
          </a:p>
          <a:p>
            <a:r>
              <a:rPr lang="en-US" dirty="0"/>
              <a:t>Evaluation Challenges: Evaluating the quality of prompts and the resulting responses can be subjective and time-consuming. There may not always be clear criteria for assessing the effectiveness of a prompt.</a:t>
            </a:r>
          </a:p>
          <a:p>
            <a:endParaRPr lang="en-US" dirty="0"/>
          </a:p>
          <a:p>
            <a:r>
              <a:rPr lang="en-US" dirty="0"/>
              <a:t>Ethical Considerations: Crafting prompts that align with ethical guidelines and avoid harmful or biased content is a crucial concern. Ensuring responsible prompt engineering requires careful thought and consideration.</a:t>
            </a:r>
          </a:p>
          <a:p>
            <a:endParaRPr lang="en-US" dirty="0"/>
          </a:p>
          <a:p>
            <a:r>
              <a:rPr lang="en-US" dirty="0"/>
              <a:t>Resource Intensity: Developing effective prompts can be resource-intensive, especially for complex tasks. It may require domain expertise and iterative experimentation to find the right prompts that yield desired results.</a:t>
            </a:r>
          </a:p>
          <a:p>
            <a:endParaRPr lang="en-US" dirty="0"/>
          </a:p>
          <a:p>
            <a:r>
              <a:rPr lang="en-US" dirty="0"/>
              <a:t>Despite these limitations, prompt engineering remains a powerful tool for leveraging language models. Effective prompt design, combined with ongoing research and ethical considerations, can help mitigate some of these challenges and harness the capabilities of language models for various applications.</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13</a:t>
            </a:fld>
            <a:endParaRPr lang="en-US"/>
          </a:p>
        </p:txBody>
      </p:sp>
    </p:spTree>
    <p:extLst>
      <p:ext uri="{BB962C8B-B14F-4D97-AF65-F5344CB8AC3E}">
        <p14:creationId xmlns:p14="http://schemas.microsoft.com/office/powerpoint/2010/main" val="3787886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In-context learning (ICL) is a specific method of prompt engineering where demonstrations of the task are provided to the model as part of the prompt (in natural language). With ICL, you can use off-the-shelf large language models (LLMs) to solve novel tasks without the need for fine-tuning</a:t>
            </a:r>
            <a:r>
              <a:rPr lang="en-US" altLang="zh-CN" dirty="0"/>
              <a:t>.</a:t>
            </a:r>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14</a:t>
            </a:fld>
            <a:endParaRPr lang="en-US"/>
          </a:p>
        </p:txBody>
      </p:sp>
    </p:spTree>
    <p:extLst>
      <p:ext uri="{BB962C8B-B14F-4D97-AF65-F5344CB8AC3E}">
        <p14:creationId xmlns:p14="http://schemas.microsoft.com/office/powerpoint/2010/main" val="406462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D1D5DB"/>
                </a:solidFill>
                <a:effectLst/>
                <a:latin typeface="Söhne"/>
              </a:rPr>
              <a:t>Creating a customer support chatbot involves a strategic approach to design, functionality, and communication style, all aimed at delivering a positive user experience. A critical aspect is understanding user intent, achieved through the implementation of natural language processing (NLP) to accurately interpret user queries. Crafting effective prompts is essential to guide users in providing clear and specific information about their issues. This ensures that the chatbot can effectively comprehend and address the problem at hand.</a:t>
            </a:r>
          </a:p>
          <a:p>
            <a:pPr algn="l"/>
            <a:endParaRPr lang="en-US" b="0" i="0" dirty="0">
              <a:solidFill>
                <a:srgbClr val="D1D5DB"/>
              </a:solidFill>
              <a:effectLst/>
              <a:latin typeface="Söhne"/>
            </a:endParaRPr>
          </a:p>
          <a:p>
            <a:pPr algn="l"/>
            <a:r>
              <a:rPr lang="en-US" b="0" i="0" dirty="0">
                <a:solidFill>
                  <a:srgbClr val="D1D5DB"/>
                </a:solidFill>
                <a:effectLst/>
                <a:latin typeface="Söhne"/>
              </a:rPr>
              <a:t>Information gathering is streamlined through well-designed questions that prompt users to share relevant details such as order numbers, account information, or specific error messages. The ability to support multi-turn conversations is crucial for addressing complex queries, requiring the chatbot to remember context from previous interactions and maintain coherent dialogues. Integration with backend systems, such as databases or CRM systems, allows the chatbot to access and update customer information, contributing to a more efficient support process.</a:t>
            </a:r>
          </a:p>
          <a:p>
            <a:pPr algn="l"/>
            <a:endParaRPr lang="en-US" b="0" i="0" dirty="0">
              <a:solidFill>
                <a:srgbClr val="D1D5DB"/>
              </a:solidFill>
              <a:effectLst/>
              <a:latin typeface="Söhne"/>
            </a:endParaRPr>
          </a:p>
          <a:p>
            <a:pPr algn="l"/>
            <a:r>
              <a:rPr lang="en-US" b="0" i="0" dirty="0">
                <a:solidFill>
                  <a:srgbClr val="D1D5DB"/>
                </a:solidFill>
                <a:effectLst/>
                <a:latin typeface="Söhne"/>
              </a:rPr>
              <a:t>Security measures are paramount, with the implementation of secure processes to safeguard access to customer data. Clear communication of the chatbot's capabilities and limitations helps manage user expectations, and a seamless handoff to human agents is facilitated by systems that escalate complex issues appropriately. Personalization adds a layer of sophistication to interactions, utilizing customer data to tailor responses and enhance the overall user experience.</a:t>
            </a:r>
          </a:p>
          <a:p>
            <a:pPr algn="l"/>
            <a:endParaRPr lang="en-US" b="0" i="0" dirty="0">
              <a:solidFill>
                <a:srgbClr val="D1D5DB"/>
              </a:solidFill>
              <a:effectLst/>
              <a:latin typeface="Söhne"/>
            </a:endParaRPr>
          </a:p>
          <a:p>
            <a:pPr algn="l"/>
            <a:r>
              <a:rPr lang="en-US" b="0" i="0" dirty="0">
                <a:solidFill>
                  <a:srgbClr val="D1D5DB"/>
                </a:solidFill>
                <a:effectLst/>
                <a:latin typeface="Söhne"/>
              </a:rPr>
              <a:t>Continuous learning and improvement are supported by mechanisms for feedback collection, allowing the chatbot to evolve over time based on user interactions and changing customer needs. A user-friendly interface, designed for easy navigation and potentially incorporating visual elements like buttons or quick-reply options, contributes to a more intuitive experience. Monitoring chatbot performance and leveraging analytics tools enable data-driven improvements, ensuring the chatbot remains effective in assisting users and maintaining high levels of customer satisfaction. By carefully addressing these aspects, organizations can develop a customer support chatbot that seamlessly integrates into their support infrastructure and significantly enhances the overall customer experience.</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16</a:t>
            </a:fld>
            <a:endParaRPr lang="en-US"/>
          </a:p>
        </p:txBody>
      </p:sp>
    </p:spTree>
    <p:extLst>
      <p:ext uri="{BB962C8B-B14F-4D97-AF65-F5344CB8AC3E}">
        <p14:creationId xmlns:p14="http://schemas.microsoft.com/office/powerpoint/2010/main" val="2878601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Prompt Engineering offers tools to guide AI in generating such content. Whether you're crafting prompts for blog posts, marketing campaigns, or academic articles, incorporating directives for gender-neutral pronouns and avoiding gendered language can make a world of difference in how your content is received.</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17</a:t>
            </a:fld>
            <a:endParaRPr lang="en-US"/>
          </a:p>
        </p:txBody>
      </p:sp>
    </p:spTree>
    <p:extLst>
      <p:ext uri="{BB962C8B-B14F-4D97-AF65-F5344CB8AC3E}">
        <p14:creationId xmlns:p14="http://schemas.microsoft.com/office/powerpoint/2010/main" val="4204389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r>
              <a:rPr lang="en-US" b="0" i="0" dirty="0">
                <a:solidFill>
                  <a:srgbClr val="D1D5DB"/>
                </a:solidFill>
                <a:effectLst/>
                <a:latin typeface="Söhne"/>
              </a:rPr>
            </a:br>
            <a:r>
              <a:rPr lang="en-US" b="0" i="0" dirty="0">
                <a:solidFill>
                  <a:srgbClr val="D1D5DB"/>
                </a:solidFill>
                <a:effectLst/>
                <a:latin typeface="Söhne"/>
              </a:rPr>
              <a:t>The provided content outlines a set of strategies and considerations for effective prompt engineering in the realm of multilingual language translation. In this context, the primary goal is to design prompts that adeptly guide language models in generating accurate and contextually appropriate translations. These strategies address various aspects of the translation process, ensuring a nuanced and precise output that aligns with user expectations.</a:t>
            </a:r>
          </a:p>
          <a:p>
            <a:pPr algn="l"/>
            <a:endParaRPr lang="en-US" b="0" i="0" dirty="0">
              <a:solidFill>
                <a:srgbClr val="D1D5DB"/>
              </a:solidFill>
              <a:effectLst/>
              <a:latin typeface="Söhne"/>
            </a:endParaRPr>
          </a:p>
          <a:p>
            <a:pPr algn="l"/>
            <a:r>
              <a:rPr lang="en-US" b="0" i="0" dirty="0">
                <a:solidFill>
                  <a:srgbClr val="D1D5DB"/>
                </a:solidFill>
                <a:effectLst/>
                <a:latin typeface="Söhne"/>
              </a:rPr>
              <a:t>A fundamental strategy highlighted in the content is the explicit specification of both the source and target languages in prompts. This clear guidance sets the foundation for accurate translations. Bilingual prompts, another emphasized approach, involve incorporating both the source and target languages within the prompt itself, contributing to improved alignment and clarity.</a:t>
            </a:r>
          </a:p>
          <a:p>
            <a:pPr algn="l"/>
            <a:endParaRPr lang="en-US" b="0" i="0" dirty="0">
              <a:solidFill>
                <a:srgbClr val="D1D5DB"/>
              </a:solidFill>
              <a:effectLst/>
              <a:latin typeface="Söhne"/>
            </a:endParaRPr>
          </a:p>
          <a:p>
            <a:pPr algn="l"/>
            <a:r>
              <a:rPr lang="en-US" b="0" i="0" dirty="0">
                <a:solidFill>
                  <a:srgbClr val="D1D5DB"/>
                </a:solidFill>
                <a:effectLst/>
                <a:latin typeface="Söhne"/>
              </a:rPr>
              <a:t>The content delves into considerations for handling ambiguous words, technical vocabulary, and the formality of language. Providing context for ambiguous terms and incorporating technical jargon into prompts helps ensure accurate translations, especially in specialized domains. Addressing the formality or informality of the tone is crucial, as it can significantly impact the choice of words in the translated output.</a:t>
            </a:r>
          </a:p>
          <a:p>
            <a:pPr algn="l"/>
            <a:endParaRPr lang="en-US" b="0" i="0" dirty="0">
              <a:solidFill>
                <a:srgbClr val="D1D5DB"/>
              </a:solidFill>
              <a:effectLst/>
              <a:latin typeface="Söhne"/>
            </a:endParaRPr>
          </a:p>
          <a:p>
            <a:pPr algn="l"/>
            <a:r>
              <a:rPr lang="en-US" b="0" i="0" dirty="0">
                <a:solidFill>
                  <a:srgbClr val="D1D5DB"/>
                </a:solidFill>
                <a:effectLst/>
                <a:latin typeface="Söhne"/>
              </a:rPr>
              <a:t>Cultural considerations also play a key role in translation. The content suggests incorporating instructions that account for cultural nuances, gender, pluralization. These considerations ensure that the translated content not only captures linguistic accuracy but also reflects cultural sensitivity and appropriateness.</a:t>
            </a:r>
          </a:p>
          <a:p>
            <a:pPr algn="l"/>
            <a:r>
              <a:rPr lang="en-US" b="0" i="0" dirty="0">
                <a:solidFill>
                  <a:srgbClr val="D1D5DB"/>
                </a:solidFill>
                <a:effectLst/>
                <a:latin typeface="Söhne"/>
              </a:rPr>
              <a:t>Furthermore, the content encourages experimentation with different phrasings to find the most effective way to convey the translation task. It highlights the importance of providing feedback for improvement, fostering an iterative process where the model can learn and refine its translations based on user guidance.</a:t>
            </a:r>
          </a:p>
          <a:p>
            <a:pPr algn="l"/>
            <a:r>
              <a:rPr lang="en-US" b="0" i="0" dirty="0">
                <a:solidFill>
                  <a:srgbClr val="D1D5DB"/>
                </a:solidFill>
                <a:effectLst/>
                <a:latin typeface="Söhne"/>
              </a:rPr>
              <a:t>In summary, the outlined strategies offer a comprehensive guide for prompt engineering in multilingual translation, covering linguistic, cultural, and user-specific considerations. By incorporating these strategies, practitioners can guide language models to produce translations that go beyond mere linguistic accuracy, addressing the intricacies of language use, cultural nuances, and user preferences in a multilingual context. This approach ultimately enhances the overall quality and relevance of the translated content.</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18</a:t>
            </a:fld>
            <a:endParaRPr lang="en-US"/>
          </a:p>
        </p:txBody>
      </p:sp>
    </p:spTree>
    <p:extLst>
      <p:ext uri="{BB962C8B-B14F-4D97-AF65-F5344CB8AC3E}">
        <p14:creationId xmlns:p14="http://schemas.microsoft.com/office/powerpoint/2010/main" val="3307533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D1D5DB"/>
                </a:solidFill>
                <a:effectLst/>
                <a:latin typeface="Söhne"/>
              </a:rPr>
              <a:t>The provided content delves into the realm of recommendation systems, specifically focusing on the crucial role of prompt engineering in designing queries that effectively guide language models to generate personalized and relevant recommendations. Whether applied to movie recommendation systems, product recommendation systems, or any other type of recommendation engine, the quality of prompts is identified as a factor in achieving optimal results.</a:t>
            </a:r>
          </a:p>
          <a:p>
            <a:pPr algn="l"/>
            <a:endParaRPr lang="en-US" b="0" i="0" dirty="0">
              <a:solidFill>
                <a:srgbClr val="D1D5DB"/>
              </a:solidFill>
              <a:effectLst/>
              <a:latin typeface="Söhne"/>
            </a:endParaRPr>
          </a:p>
          <a:p>
            <a:pPr algn="l"/>
            <a:r>
              <a:rPr lang="en-US" b="0" i="0" dirty="0">
                <a:solidFill>
                  <a:srgbClr val="D1D5DB"/>
                </a:solidFill>
                <a:effectLst/>
                <a:latin typeface="Söhne"/>
              </a:rPr>
              <a:t>The outlined strategies for prompt engineering in recommendation systems cover a broad spectrum of considerations. Beginning with capturing user preferences, the content suggests prompts that seek recommendations based on specific user favorites and preferences, incorporating factors like tone. Clear specification of criteria, such as genre, price range, or rating, ensures that recommendations align with user-defined parameters, enhancing the relevance of the suggestions.</a:t>
            </a:r>
          </a:p>
          <a:p>
            <a:pPr algn="l"/>
            <a:endParaRPr lang="en-US" b="0" i="0" dirty="0">
              <a:solidFill>
                <a:srgbClr val="D1D5DB"/>
              </a:solidFill>
              <a:effectLst/>
              <a:latin typeface="Söhne"/>
            </a:endParaRPr>
          </a:p>
          <a:p>
            <a:pPr algn="l"/>
            <a:r>
              <a:rPr lang="en-US" b="0" i="0" dirty="0">
                <a:solidFill>
                  <a:srgbClr val="D1D5DB"/>
                </a:solidFill>
                <a:effectLst/>
                <a:latin typeface="Söhne"/>
              </a:rPr>
              <a:t>Contextualization is emphasized throughout the strategies, whether it involves providing context to guide the model's understanding of user preferences, adapting to dynamic preferences, considering factors, or factoring in seasonal and temporal aspects for timely recommendations. The importance of incorporating user feedback for continuous improvement and adaptability is highlighted, reflecting an iterative approach to refining recommendations based on user interactions.</a:t>
            </a:r>
          </a:p>
          <a:p>
            <a:pPr algn="l"/>
            <a:endParaRPr lang="en-US" b="0" i="0" dirty="0">
              <a:solidFill>
                <a:srgbClr val="D1D5DB"/>
              </a:solidFill>
              <a:effectLst/>
              <a:latin typeface="Söhne"/>
            </a:endParaRPr>
          </a:p>
          <a:p>
            <a:pPr algn="l"/>
            <a:r>
              <a:rPr lang="en-US" b="0" i="0" dirty="0">
                <a:solidFill>
                  <a:srgbClr val="D1D5DB"/>
                </a:solidFill>
                <a:effectLst/>
                <a:latin typeface="Söhne"/>
              </a:rPr>
              <a:t>Moreover, the content explores the significance of exploring cross-domain recommendations, setting thresholds or constraints for recommendations, and ensuring </a:t>
            </a:r>
            <a:r>
              <a:rPr lang="en-US" b="0" i="0" dirty="0" err="1">
                <a:solidFill>
                  <a:srgbClr val="D1D5DB"/>
                </a:solidFill>
                <a:effectLst/>
                <a:latin typeface="Söhne"/>
              </a:rPr>
              <a:t>explainability</a:t>
            </a:r>
            <a:r>
              <a:rPr lang="en-US" b="0" i="0" dirty="0">
                <a:solidFill>
                  <a:srgbClr val="D1D5DB"/>
                </a:solidFill>
                <a:effectLst/>
                <a:latin typeface="Söhne"/>
              </a:rPr>
              <a:t> in the generated suggestions. The need for diversity in recommendations is acknowledged, encouraging experimentation with diverse genres, categories, or types of items to enhance the user experience.</a:t>
            </a:r>
          </a:p>
          <a:p>
            <a:pPr algn="l"/>
            <a:endParaRPr lang="en-US" b="0" i="0" dirty="0">
              <a:solidFill>
                <a:srgbClr val="D1D5DB"/>
              </a:solidFill>
              <a:effectLst/>
              <a:latin typeface="Söhne"/>
            </a:endParaRPr>
          </a:p>
          <a:p>
            <a:pPr algn="l"/>
            <a:r>
              <a:rPr lang="en-US" b="0" i="0" dirty="0">
                <a:solidFill>
                  <a:srgbClr val="D1D5DB"/>
                </a:solidFill>
                <a:effectLst/>
                <a:latin typeface="Söhne"/>
              </a:rPr>
              <a:t>In conclusion, the outlined strategies collectively contribute to the goal of enhancing recommendation systems by guiding language models to understand user preferences and generate more personalized, contextually relevant, and satisfying recommendations. The content underscores the role that prompt engineering plays in optimizing recommendation engines, offering a comprehensive guide for </a:t>
            </a:r>
            <a:r>
              <a:rPr lang="en-US" altLang="zh-CN" b="0" i="0" dirty="0">
                <a:solidFill>
                  <a:srgbClr val="D1D5DB"/>
                </a:solidFill>
                <a:effectLst/>
                <a:latin typeface="Söhne"/>
              </a:rPr>
              <a:t>people</a:t>
            </a:r>
            <a:r>
              <a:rPr lang="zh-CN" altLang="en-US" b="0" i="0" dirty="0">
                <a:solidFill>
                  <a:srgbClr val="D1D5DB"/>
                </a:solidFill>
                <a:effectLst/>
                <a:latin typeface="Söhne"/>
              </a:rPr>
              <a:t> </a:t>
            </a:r>
            <a:r>
              <a:rPr lang="en-US" b="0" i="0" dirty="0">
                <a:solidFill>
                  <a:srgbClr val="D1D5DB"/>
                </a:solidFill>
                <a:effectLst/>
                <a:latin typeface="Söhne"/>
              </a:rPr>
              <a:t>seeking to improve the effectiveness of their systems through thoughtful and strategic prompt design.</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19</a:t>
            </a:fld>
            <a:endParaRPr lang="en-US"/>
          </a:p>
        </p:txBody>
      </p:sp>
    </p:spTree>
    <p:extLst>
      <p:ext uri="{BB962C8B-B14F-4D97-AF65-F5344CB8AC3E}">
        <p14:creationId xmlns:p14="http://schemas.microsoft.com/office/powerpoint/2010/main" val="2944232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FFFFFF"/>
                </a:solidFill>
                <a:effectLst/>
                <a:latin typeface="Söhne"/>
              </a:rPr>
              <a:t>In simple terms, the content explains how to guide computer programs to write code or analyze data by asking them specific questions. If you want a program to write a piece of code for you, you can ask it in a way that tells it which programming language to use, what task you want it to do, and how to handle different situations. For example, you might ask it to create a program in Python that calculates the factorial of a number.</a:t>
            </a:r>
          </a:p>
          <a:p>
            <a:pPr algn="l"/>
            <a:endParaRPr lang="en-US" b="0" i="0" dirty="0">
              <a:solidFill>
                <a:srgbClr val="FFFFFF"/>
              </a:solidFill>
              <a:effectLst/>
              <a:latin typeface="Söhne"/>
            </a:endParaRPr>
          </a:p>
          <a:p>
            <a:pPr algn="l"/>
            <a:r>
              <a:rPr lang="en-US" b="0" i="0" dirty="0">
                <a:solidFill>
                  <a:srgbClr val="FFFFFF"/>
                </a:solidFill>
                <a:effectLst/>
                <a:latin typeface="Söhne"/>
              </a:rPr>
              <a:t>On the other hand, if you want the program to analyze data, you can ask questions about what you want to find out, what data you have, and how you want the results presented. For instance, you could ask it to analyze a sales dataset and tell you trends in customer buying behavior.</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21</a:t>
            </a:fld>
            <a:endParaRPr lang="en-US"/>
          </a:p>
        </p:txBody>
      </p:sp>
    </p:spTree>
    <p:extLst>
      <p:ext uri="{BB962C8B-B14F-4D97-AF65-F5344CB8AC3E}">
        <p14:creationId xmlns:p14="http://schemas.microsoft.com/office/powerpoint/2010/main" val="30182037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Just provide it with the details of what you're trying to accomplish. Include any specific requirements, programming language preferences, and any other relevant information. If you have a particular problem or task in mind, let it know the details, and it will assist you in generating the code.</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23</a:t>
            </a:fld>
            <a:endParaRPr lang="en-US"/>
          </a:p>
        </p:txBody>
      </p:sp>
    </p:spTree>
    <p:extLst>
      <p:ext uri="{BB962C8B-B14F-4D97-AF65-F5344CB8AC3E}">
        <p14:creationId xmlns:p14="http://schemas.microsoft.com/office/powerpoint/2010/main" val="3791569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rgbClr val="D1D5DB"/>
                </a:solidFill>
                <a:effectLst/>
                <a:latin typeface="Söhne"/>
              </a:rPr>
              <a:t>If</a:t>
            </a:r>
            <a:r>
              <a:rPr lang="zh-CN" altLang="en-US" b="0" i="0" dirty="0">
                <a:solidFill>
                  <a:srgbClr val="D1D5DB"/>
                </a:solidFill>
                <a:effectLst/>
                <a:latin typeface="Söhne"/>
              </a:rPr>
              <a:t> </a:t>
            </a:r>
            <a:r>
              <a:rPr lang="en-US" altLang="zh-CN" b="0" i="0" dirty="0">
                <a:solidFill>
                  <a:srgbClr val="D1D5DB"/>
                </a:solidFill>
                <a:effectLst/>
                <a:latin typeface="Söhne"/>
              </a:rPr>
              <a:t>you</a:t>
            </a:r>
            <a:r>
              <a:rPr lang="zh-CN" altLang="en-US" b="0" i="0" dirty="0">
                <a:solidFill>
                  <a:srgbClr val="D1D5DB"/>
                </a:solidFill>
                <a:effectLst/>
                <a:latin typeface="Söhne"/>
              </a:rPr>
              <a:t> </a:t>
            </a:r>
            <a:r>
              <a:rPr lang="en-US" altLang="zh-CN" b="0" i="0" dirty="0">
                <a:solidFill>
                  <a:srgbClr val="D1D5DB"/>
                </a:solidFill>
                <a:effectLst/>
                <a:latin typeface="Söhne"/>
              </a:rPr>
              <a:t>want</a:t>
            </a:r>
            <a:r>
              <a:rPr lang="zh-CN" altLang="en-US" b="0" i="0" dirty="0">
                <a:solidFill>
                  <a:srgbClr val="D1D5DB"/>
                </a:solidFill>
                <a:effectLst/>
                <a:latin typeface="Söhne"/>
              </a:rPr>
              <a:t> </a:t>
            </a:r>
            <a:r>
              <a:rPr lang="en-US" altLang="zh-CN" b="0" i="0" dirty="0">
                <a:solidFill>
                  <a:srgbClr val="D1D5DB"/>
                </a:solidFill>
                <a:effectLst/>
                <a:latin typeface="Söhne"/>
              </a:rPr>
              <a:t>t</a:t>
            </a:r>
            <a:r>
              <a:rPr lang="en-US" b="0" i="0" dirty="0">
                <a:solidFill>
                  <a:srgbClr val="D1D5DB"/>
                </a:solidFill>
                <a:effectLst/>
                <a:latin typeface="Söhne"/>
              </a:rPr>
              <a:t>o ask</a:t>
            </a:r>
            <a:r>
              <a:rPr lang="zh-CN" altLang="en-US" b="0" i="0" dirty="0">
                <a:solidFill>
                  <a:srgbClr val="D1D5DB"/>
                </a:solidFill>
                <a:effectLst/>
                <a:latin typeface="Söhne"/>
              </a:rPr>
              <a:t> </a:t>
            </a:r>
            <a:r>
              <a:rPr lang="en-US" altLang="zh-CN" b="0" i="0" dirty="0" err="1">
                <a:solidFill>
                  <a:srgbClr val="D1D5DB"/>
                </a:solidFill>
                <a:effectLst/>
                <a:latin typeface="Söhne"/>
              </a:rPr>
              <a:t>gpt</a:t>
            </a:r>
            <a:r>
              <a:rPr lang="en-US" b="0" i="0" dirty="0">
                <a:solidFill>
                  <a:srgbClr val="D1D5DB"/>
                </a:solidFill>
                <a:effectLst/>
                <a:latin typeface="Söhne"/>
              </a:rPr>
              <a:t> a question or seek information, simply start your message with your inquiry or topic of interest. You can phrase your question naturally, and </a:t>
            </a:r>
            <a:r>
              <a:rPr lang="en-US" altLang="zh-CN" b="0" i="0" dirty="0">
                <a:solidFill>
                  <a:srgbClr val="D1D5DB"/>
                </a:solidFill>
                <a:effectLst/>
                <a:latin typeface="Söhne"/>
              </a:rPr>
              <a:t>it</a:t>
            </a:r>
            <a:r>
              <a:rPr lang="zh-CN" altLang="en-US" b="0" i="0" dirty="0">
                <a:solidFill>
                  <a:srgbClr val="D1D5DB"/>
                </a:solidFill>
                <a:effectLst/>
                <a:latin typeface="Söhne"/>
              </a:rPr>
              <a:t> </a:t>
            </a:r>
            <a:r>
              <a:rPr lang="en-US" altLang="zh-CN" b="0" i="0" dirty="0">
                <a:solidFill>
                  <a:srgbClr val="D1D5DB"/>
                </a:solidFill>
                <a:effectLst/>
                <a:latin typeface="Söhne"/>
              </a:rPr>
              <a:t>will</a:t>
            </a:r>
            <a:r>
              <a:rPr lang="zh-CN" altLang="en-US" b="0" i="0" dirty="0">
                <a:solidFill>
                  <a:srgbClr val="D1D5DB"/>
                </a:solidFill>
                <a:effectLst/>
                <a:latin typeface="Söhne"/>
              </a:rPr>
              <a:t> </a:t>
            </a:r>
            <a:r>
              <a:rPr lang="en-US" b="0" i="0" dirty="0">
                <a:solidFill>
                  <a:srgbClr val="D1D5DB"/>
                </a:solidFill>
                <a:effectLst/>
                <a:latin typeface="Söhne"/>
              </a:rPr>
              <a:t>to provide a helpful response based on the information</a:t>
            </a:r>
            <a:r>
              <a:rPr lang="en-US" altLang="zh-CN" b="0" i="0" dirty="0">
                <a:solidFill>
                  <a:srgbClr val="D1D5DB"/>
                </a:solidFill>
                <a:effectLst/>
                <a:latin typeface="Söhne"/>
              </a:rPr>
              <a:t>.</a:t>
            </a:r>
            <a:r>
              <a:rPr lang="zh-CN" altLang="en-US" b="0" i="0" dirty="0">
                <a:solidFill>
                  <a:srgbClr val="D1D5DB"/>
                </a:solidFill>
                <a:effectLst/>
                <a:latin typeface="Söhne"/>
              </a:rPr>
              <a:t> </a:t>
            </a:r>
            <a:r>
              <a:rPr lang="en-US" altLang="zh-CN" b="0" i="0" dirty="0">
                <a:solidFill>
                  <a:srgbClr val="D1D5DB"/>
                </a:solidFill>
                <a:effectLst/>
                <a:latin typeface="Söhne"/>
              </a:rPr>
              <a:t>One</a:t>
            </a:r>
            <a:r>
              <a:rPr lang="zh-CN" altLang="en-US" b="0" i="0" dirty="0">
                <a:solidFill>
                  <a:srgbClr val="D1D5DB"/>
                </a:solidFill>
                <a:effectLst/>
                <a:latin typeface="Söhne"/>
              </a:rPr>
              <a:t> </a:t>
            </a:r>
            <a:r>
              <a:rPr lang="en-US" altLang="zh-CN" b="0" i="0" dirty="0">
                <a:solidFill>
                  <a:srgbClr val="D1D5DB"/>
                </a:solidFill>
                <a:effectLst/>
                <a:latin typeface="Söhne"/>
              </a:rPr>
              <a:t>thing</a:t>
            </a:r>
            <a:r>
              <a:rPr lang="zh-CN" altLang="en-US" b="0" i="0" dirty="0">
                <a:solidFill>
                  <a:srgbClr val="D1D5DB"/>
                </a:solidFill>
                <a:effectLst/>
                <a:latin typeface="Söhne"/>
              </a:rPr>
              <a:t> </a:t>
            </a:r>
            <a:r>
              <a:rPr lang="en-US" altLang="zh-CN" b="0" i="0" dirty="0">
                <a:solidFill>
                  <a:srgbClr val="D1D5DB"/>
                </a:solidFill>
                <a:effectLst/>
                <a:latin typeface="Söhne"/>
              </a:rPr>
              <a:t>need</a:t>
            </a:r>
            <a:r>
              <a:rPr lang="zh-CN" altLang="en-US" b="0" i="0" dirty="0">
                <a:solidFill>
                  <a:srgbClr val="D1D5DB"/>
                </a:solidFill>
                <a:effectLst/>
                <a:latin typeface="Söhne"/>
              </a:rPr>
              <a:t> </a:t>
            </a:r>
            <a:r>
              <a:rPr lang="en-US" altLang="zh-CN" b="0" i="0" dirty="0">
                <a:solidFill>
                  <a:srgbClr val="D1D5DB"/>
                </a:solidFill>
                <a:effectLst/>
                <a:latin typeface="Söhne"/>
              </a:rPr>
              <a:t>to</a:t>
            </a:r>
            <a:r>
              <a:rPr lang="zh-CN" altLang="en-US" b="0" i="0" dirty="0">
                <a:solidFill>
                  <a:srgbClr val="D1D5DB"/>
                </a:solidFill>
                <a:effectLst/>
                <a:latin typeface="Söhne"/>
              </a:rPr>
              <a:t> </a:t>
            </a:r>
            <a:r>
              <a:rPr lang="en-US" altLang="zh-CN" b="0" i="0" dirty="0">
                <a:solidFill>
                  <a:srgbClr val="D1D5DB"/>
                </a:solidFill>
                <a:effectLst/>
                <a:latin typeface="Söhne"/>
              </a:rPr>
              <a:t>be</a:t>
            </a:r>
            <a:r>
              <a:rPr lang="zh-CN" altLang="en-US" b="0" i="0" dirty="0">
                <a:solidFill>
                  <a:srgbClr val="D1D5DB"/>
                </a:solidFill>
                <a:effectLst/>
                <a:latin typeface="Söhne"/>
              </a:rPr>
              <a:t> </a:t>
            </a:r>
            <a:r>
              <a:rPr lang="en-US" altLang="zh-CN" b="0" i="0" dirty="0">
                <a:solidFill>
                  <a:srgbClr val="D1D5DB"/>
                </a:solidFill>
                <a:effectLst/>
                <a:latin typeface="Söhne"/>
              </a:rPr>
              <a:t>care</a:t>
            </a:r>
            <a:r>
              <a:rPr lang="zh-CN" altLang="en-US" b="0" i="0" dirty="0">
                <a:solidFill>
                  <a:srgbClr val="D1D5DB"/>
                </a:solidFill>
                <a:effectLst/>
                <a:latin typeface="Söhne"/>
              </a:rPr>
              <a:t> </a:t>
            </a:r>
            <a:r>
              <a:rPr lang="en-US" altLang="zh-CN" b="0" i="0" dirty="0">
                <a:solidFill>
                  <a:srgbClr val="D1D5DB"/>
                </a:solidFill>
                <a:effectLst/>
                <a:latin typeface="Söhne"/>
              </a:rPr>
              <a:t>is</a:t>
            </a:r>
            <a:r>
              <a:rPr lang="zh-CN" altLang="en-US" b="0" i="0" dirty="0">
                <a:solidFill>
                  <a:srgbClr val="D1D5DB"/>
                </a:solidFill>
                <a:effectLst/>
                <a:latin typeface="Söhne"/>
              </a:rPr>
              <a:t> </a:t>
            </a:r>
            <a:r>
              <a:rPr lang="en-US" altLang="zh-CN" b="0" i="0" dirty="0">
                <a:solidFill>
                  <a:srgbClr val="D1D5DB"/>
                </a:solidFill>
                <a:effectLst/>
                <a:latin typeface="Söhne"/>
              </a:rPr>
              <a:t>that</a:t>
            </a:r>
            <a:r>
              <a:rPr lang="zh-CN" altLang="en-US" b="0" i="0" dirty="0">
                <a:solidFill>
                  <a:srgbClr val="D1D5DB"/>
                </a:solidFill>
                <a:effectLst/>
                <a:latin typeface="Söhne"/>
              </a:rPr>
              <a:t> </a:t>
            </a:r>
            <a:r>
              <a:rPr lang="en-US" altLang="zh-CN" b="0" i="0" dirty="0" err="1">
                <a:solidFill>
                  <a:srgbClr val="D1D5DB"/>
                </a:solidFill>
                <a:effectLst/>
                <a:latin typeface="Söhne"/>
              </a:rPr>
              <a:t>gpt</a:t>
            </a:r>
            <a:r>
              <a:rPr lang="en-US" b="0" i="0" dirty="0">
                <a:solidFill>
                  <a:srgbClr val="D1D5DB"/>
                </a:solidFill>
                <a:effectLst/>
                <a:latin typeface="Söhne"/>
              </a:rPr>
              <a:t> last training cut-off </a:t>
            </a:r>
            <a:r>
              <a:rPr lang="en-US" altLang="zh-CN" b="0" i="0" dirty="0">
                <a:solidFill>
                  <a:srgbClr val="D1D5DB"/>
                </a:solidFill>
                <a:effectLst/>
                <a:latin typeface="Söhne"/>
              </a:rPr>
              <a:t>is</a:t>
            </a:r>
            <a:r>
              <a:rPr lang="zh-CN" altLang="en-US" b="0" i="0" dirty="0">
                <a:solidFill>
                  <a:srgbClr val="D1D5DB"/>
                </a:solidFill>
                <a:effectLst/>
                <a:latin typeface="Söhne"/>
              </a:rPr>
              <a:t> </a:t>
            </a:r>
            <a:r>
              <a:rPr lang="en-US" b="0" i="0" dirty="0">
                <a:solidFill>
                  <a:srgbClr val="D1D5DB"/>
                </a:solidFill>
                <a:effectLst/>
                <a:latin typeface="Söhne"/>
              </a:rPr>
              <a:t>in January 2022.</a:t>
            </a:r>
            <a:endParaRPr lang="en-US" dirty="0"/>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24</a:t>
            </a:fld>
            <a:endParaRPr lang="en-US"/>
          </a:p>
        </p:txBody>
      </p:sp>
    </p:spTree>
    <p:extLst>
      <p:ext uri="{BB962C8B-B14F-4D97-AF65-F5344CB8AC3E}">
        <p14:creationId xmlns:p14="http://schemas.microsoft.com/office/powerpoint/2010/main" val="21021321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conclusion, prompt engineering is more than a technique; it's a powerful tool that empowers us to shape the capabilities of language models. Our exploration has just begun, and in the upcoming lectures, we'll dive deeper into the nuances, applications, and evolving landscape of prompt engineering.</a:t>
            </a:r>
          </a:p>
          <a:p>
            <a:endParaRPr lang="en-US" dirty="0"/>
          </a:p>
          <a:p>
            <a:r>
              <a:rPr lang="en-US" dirty="0"/>
              <a:t>Thank you for joining me on this journey. I'm excited about what lies ahead, and I encourage you to engage, ask questions, and let your curiosity guide us through this exploration of prompt engineering.</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25</a:t>
            </a:fld>
            <a:endParaRPr lang="en-US"/>
          </a:p>
        </p:txBody>
      </p:sp>
    </p:spTree>
    <p:extLst>
      <p:ext uri="{BB962C8B-B14F-4D97-AF65-F5344CB8AC3E}">
        <p14:creationId xmlns:p14="http://schemas.microsoft.com/office/powerpoint/2010/main" val="2772225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start by understanding what prompt engineering is. In its essence, prompt engineering is the art of strategically crafting input queries or prompts to language models to elicit specific and desired outputs. It's the key that unlocks the potential of language models, shaping how they interpret and respond to our queries.</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2</a:t>
            </a:fld>
            <a:endParaRPr lang="en-US"/>
          </a:p>
        </p:txBody>
      </p:sp>
    </p:spTree>
    <p:extLst>
      <p:ext uri="{BB962C8B-B14F-4D97-AF65-F5344CB8AC3E}">
        <p14:creationId xmlns:p14="http://schemas.microsoft.com/office/powerpoint/2010/main" val="107069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Prompt engineering refers to the deliberate and strategic design of prompts or inputs given to a machine learning model, particularly natural language processing models like chatbots or language generators. The goal of prompt engineering is to shape the behavior of the model and guide it towards producing desired outputs.</a:t>
            </a:r>
          </a:p>
          <a:p>
            <a:endParaRPr lang="en-US" dirty="0"/>
          </a:p>
          <a:p>
            <a:r>
              <a:rPr lang="en-US" dirty="0"/>
              <a:t>In the context of language models, such as GPT (Generative Pre-trained Transformer) models, prompt engineering involves carefully crafting prompts to elicit specific responses. It's a process of experimenting with the language and structure of prompts to achieve optimal results. This may include adjusting the phrasing, providing additional context, or employing various techniques to encourage the model to generate more accurate, coherent, or contextually appropriate responses.</a:t>
            </a:r>
          </a:p>
          <a:p>
            <a:endParaRPr lang="en-US" dirty="0"/>
          </a:p>
          <a:p>
            <a:r>
              <a:rPr lang="en-US" dirty="0"/>
              <a:t>Effective prompt engineering is crucial when working with pre-trained models, as it allows users to harness the model's capabilities while mitigating potential shortcomings or biases. It involves an iterative process of refining prompts based on the model's behavior and the desired outcomes. This approach helps users obtain more useful and relevant information from the model, making the interaction more productive and aligned with their goals.</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5</a:t>
            </a:fld>
            <a:endParaRPr lang="en-US"/>
          </a:p>
        </p:txBody>
      </p:sp>
    </p:spTree>
    <p:extLst>
      <p:ext uri="{BB962C8B-B14F-4D97-AF65-F5344CB8AC3E}">
        <p14:creationId xmlns:p14="http://schemas.microsoft.com/office/powerpoint/2010/main" val="364502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 engineering is all about teaching AI to understand us really well. Moreover, it’s like writing a clear set of instructions so AI knows exactly what we want. In addition, this is super important because AI can give us spot-on answers when it gets it. And in the business world, this is a big deal. It means AI can make really smart decisions and help companies succeed in what they do.</a:t>
            </a:r>
          </a:p>
          <a:p>
            <a:endParaRPr lang="en-US" dirty="0"/>
          </a:p>
          <a:p>
            <a:r>
              <a:rPr lang="en-US" dirty="0"/>
              <a:t>It’s like explaining a game to a friend, ensuring every rule is crystal clear. This is incredibly important because when AI understands exactly what we mean, it can give us accurate answers. In turn, this has a big impact on businesses because it means AI can help them make wise decisions and achieve impressive results. Just as a well-trained chef follows a recipe to make a delicious dish, prompt engineering guides AI to deliver success in the business world.</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6</a:t>
            </a:fld>
            <a:endParaRPr lang="en-US"/>
          </a:p>
        </p:txBody>
      </p:sp>
    </p:spTree>
    <p:extLst>
      <p:ext uri="{BB962C8B-B14F-4D97-AF65-F5344CB8AC3E}">
        <p14:creationId xmlns:p14="http://schemas.microsoft.com/office/powerpoint/2010/main" val="772399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Enhanced accuracy and relevance </a:t>
            </a:r>
          </a:p>
          <a:p>
            <a:r>
              <a:rPr lang="en-US" dirty="0"/>
              <a:t>By leveraging prompt engineering, organizations can ensure that AI models generate outputs that are highly accurate and relevant to their specific objectives. The careful crafting of prompts allows AI systems to understand contextual nuances, interpret data effectively, and provide precise insights, minimizing errors and optimizing outcomes. </a:t>
            </a:r>
          </a:p>
          <a:p>
            <a:endParaRPr lang="en-US" dirty="0"/>
          </a:p>
          <a:p>
            <a:r>
              <a:rPr lang="en-US" dirty="0"/>
              <a:t>2. Improved decision making </a:t>
            </a:r>
          </a:p>
          <a:p>
            <a:r>
              <a:rPr lang="en-US" dirty="0"/>
              <a:t>The prompt engineer enables organizations to extract actionable intelligence swiftly from vast amounts of data. By fine-tuning prompts, businesses can obtain relevant information, make informed decisions, and respond promptly to market dynamics. This ability to harness AI-driven insights empowers organizations to gain a competitive edge and drive strategic business growth. </a:t>
            </a:r>
          </a:p>
          <a:p>
            <a:endParaRPr lang="en-US" dirty="0"/>
          </a:p>
          <a:p>
            <a:r>
              <a:rPr lang="en-US" altLang="zh-CN" dirty="0"/>
              <a:t>3.</a:t>
            </a:r>
            <a:r>
              <a:rPr lang="zh-CN" altLang="en-US" dirty="0"/>
              <a:t> </a:t>
            </a:r>
            <a:r>
              <a:rPr lang="en-US" dirty="0"/>
              <a:t>Efficient resource utilization </a:t>
            </a:r>
          </a:p>
          <a:p>
            <a:r>
              <a:rPr lang="en-US" dirty="0"/>
              <a:t>Efficiency is the key to optimizing resources and reducing costs. Prompt engineering plays a vital role in achieving efficient AI systems by reducing unnecessary computations and optimizing resource utilization. Through fine-tuning prompts, organizations can streamline AI processes, saving computational resources and ultimately optimizing costs. </a:t>
            </a:r>
          </a:p>
          <a:p>
            <a:endParaRPr lang="en-US" dirty="0"/>
          </a:p>
          <a:p>
            <a:endParaRPr lang="en-US" dirty="0"/>
          </a:p>
          <a:p>
            <a:r>
              <a:rPr lang="en-US" altLang="zh-CN" dirty="0"/>
              <a:t>4</a:t>
            </a:r>
            <a:r>
              <a:rPr lang="en-US" dirty="0"/>
              <a:t>. Ethical considerations and bias mitigation </a:t>
            </a:r>
          </a:p>
          <a:p>
            <a:r>
              <a:rPr lang="en-US" dirty="0"/>
              <a:t>Ensuring ethical AI practices is essential for organizations. Prompt engineering allows businesses to address biases and promote fairness within AI systems. By incorporating ethical considerations into prompt design, organizations can develop responsible AI solutions that mitigate potential biases, promote inclusivity, and avoid harmful consequences. </a:t>
            </a:r>
          </a:p>
          <a:p>
            <a:endParaRPr lang="en-US" dirty="0"/>
          </a:p>
          <a:p>
            <a:r>
              <a:rPr lang="en-US" altLang="zh-CN" dirty="0"/>
              <a:t>5</a:t>
            </a:r>
            <a:r>
              <a:rPr lang="en-US" dirty="0"/>
              <a:t>. Adaptability to industry-specific requirements </a:t>
            </a:r>
          </a:p>
          <a:p>
            <a:r>
              <a:rPr lang="en-US" dirty="0"/>
              <a:t>Different industries have unique requirements and contexts. Prompt engineering enables organizations to fine-tune AI models to capture industry-specific nuances, ensuring that the generated outputs align with the needs of the organization. This adaptability helps organizations optimize AI systems to suit their industry dynamics and maximize the value derived from AI implementations. </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7</a:t>
            </a:fld>
            <a:endParaRPr lang="en-US"/>
          </a:p>
        </p:txBody>
      </p:sp>
    </p:spTree>
    <p:extLst>
      <p:ext uri="{BB962C8B-B14F-4D97-AF65-F5344CB8AC3E}">
        <p14:creationId xmlns:p14="http://schemas.microsoft.com/office/powerpoint/2010/main" val="2446084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02124"/>
                </a:solidFill>
                <a:effectLst/>
                <a:latin typeface="Google Sans"/>
              </a:rPr>
              <a:t>Prompt engineers can then use that data in their prompts to create conversational content. For example, </a:t>
            </a:r>
            <a:r>
              <a:rPr lang="en-US" b="0" i="0" dirty="0">
                <a:solidFill>
                  <a:srgbClr val="040C28"/>
                </a:solidFill>
                <a:effectLst/>
                <a:latin typeface="Google Sans"/>
              </a:rPr>
              <a:t>if a chatbot provides customer support, prompt engineers can update it with the latest information about products and services</a:t>
            </a:r>
            <a:r>
              <a:rPr lang="en-US" b="0" i="0" dirty="0">
                <a:solidFill>
                  <a:srgbClr val="202124"/>
                </a:solidFill>
                <a:effectLst/>
                <a:latin typeface="Google Sans"/>
              </a:rPr>
              <a:t>. This helps ensure customers get the help they need.</a:t>
            </a:r>
            <a:endParaRPr lang="en-US" dirty="0"/>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8</a:t>
            </a:fld>
            <a:endParaRPr lang="en-US"/>
          </a:p>
        </p:txBody>
      </p:sp>
    </p:spTree>
    <p:extLst>
      <p:ext uri="{BB962C8B-B14F-4D97-AF65-F5344CB8AC3E}">
        <p14:creationId xmlns:p14="http://schemas.microsoft.com/office/powerpoint/2010/main" val="392163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System prompts serve as initial instructions that shape the behavior of the language model. In contrast, user prompts enable users to interact with the model and receive specific responses. Crafting well-defined and precise prompts is essential for obtaining accurate and desirable outputs from the model.</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9</a:t>
            </a:fld>
            <a:endParaRPr lang="en-US"/>
          </a:p>
        </p:txBody>
      </p:sp>
    </p:spTree>
    <p:extLst>
      <p:ext uri="{BB962C8B-B14F-4D97-AF65-F5344CB8AC3E}">
        <p14:creationId xmlns:p14="http://schemas.microsoft.com/office/powerpoint/2010/main" val="2870294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Prompts significantly influence the outputs of language models. The way a prompt is constructed, the information it includes, and the instructions it provides all play a crucial role in shaping the model's responses.</a:t>
            </a:r>
          </a:p>
          <a:p>
            <a:endParaRPr lang="en-US" dirty="0"/>
          </a:p>
          <a:p>
            <a:r>
              <a:rPr lang="en-US" altLang="zh-CN" dirty="0"/>
              <a:t>P</a:t>
            </a:r>
            <a:r>
              <a:rPr lang="en-US" dirty="0"/>
              <a:t>rompts act as a vital interface between users and language models. They provide the necessary instructions, context, and constraints to guide the model's behavior, ultimately influencing the nature and quality of the generated outputs. As users refine and optimize their prompts, they gain greater control over the language model's responses, tailoring them to specific needs and achieving more accurate and meaningful interactions.</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11</a:t>
            </a:fld>
            <a:endParaRPr lang="en-US"/>
          </a:p>
        </p:txBody>
      </p:sp>
    </p:spTree>
    <p:extLst>
      <p:ext uri="{BB962C8B-B14F-4D97-AF65-F5344CB8AC3E}">
        <p14:creationId xmlns:p14="http://schemas.microsoft.com/office/powerpoint/2010/main" val="786539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Good prompts are specific, clear, and provide sufficient context or instructions for the language model. They guide the model toward generating relevant and accurate responses. On the other hand, bad prompts are vague, overly general, or ambiguous, making it difficult for the model to understand the user's intent and resulting in less useful outputs.</a:t>
            </a:r>
          </a:p>
          <a:p>
            <a:endParaRPr lang="en-US" dirty="0"/>
          </a:p>
        </p:txBody>
      </p:sp>
      <p:sp>
        <p:nvSpPr>
          <p:cNvPr id="4" name="Slide Number Placeholder 3"/>
          <p:cNvSpPr>
            <a:spLocks noGrp="1"/>
          </p:cNvSpPr>
          <p:nvPr>
            <p:ph type="sldNum" sz="quarter" idx="5"/>
          </p:nvPr>
        </p:nvSpPr>
        <p:spPr/>
        <p:txBody>
          <a:bodyPr/>
          <a:lstStyle/>
          <a:p>
            <a:fld id="{B322DB20-91DF-D34E-A7F9-A8D1581E2237}" type="slidenum">
              <a:rPr lang="en-US" smtClean="0"/>
              <a:t>12</a:t>
            </a:fld>
            <a:endParaRPr lang="en-US"/>
          </a:p>
        </p:txBody>
      </p:sp>
    </p:spTree>
    <p:extLst>
      <p:ext uri="{BB962C8B-B14F-4D97-AF65-F5344CB8AC3E}">
        <p14:creationId xmlns:p14="http://schemas.microsoft.com/office/powerpoint/2010/main" val="954506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161993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D1F70C-6960-D146-9C73-4F95D889F1EE}" type="datetimeFigureOut">
              <a:rPr lang="en-US" smtClean="0"/>
              <a:t>4/15/24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3164968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22173728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2810094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99625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2230282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1930703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1171134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3954803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2352121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D1F70C-6960-D146-9C73-4F95D889F1EE}" type="datetimeFigureOut">
              <a:rPr lang="en-US" smtClean="0"/>
              <a:t>4/15/24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1073813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CD1F70C-6960-D146-9C73-4F95D889F1EE}" type="datetimeFigureOut">
              <a:rPr lang="en-US" smtClean="0"/>
              <a:t>4/15/24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4064628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CD1F70C-6960-D146-9C73-4F95D889F1EE}" type="datetimeFigureOut">
              <a:rPr lang="en-US" smtClean="0"/>
              <a:t>4/15/24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3587238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CD1F70C-6960-D146-9C73-4F95D889F1EE}" type="datetimeFigureOut">
              <a:rPr lang="en-US" smtClean="0"/>
              <a:t>4/15/24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1428297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D1F70C-6960-D146-9C73-4F95D889F1EE}" type="datetimeFigureOut">
              <a:rPr lang="en-US" smtClean="0"/>
              <a:t>4/15/24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4204566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CD1F70C-6960-D146-9C73-4F95D889F1EE}" type="datetimeFigureOut">
              <a:rPr lang="en-US" smtClean="0"/>
              <a:t>4/15/24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3442668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5CD1F70C-6960-D146-9C73-4F95D889F1EE}" type="datetimeFigureOut">
              <a:rPr lang="en-US" smtClean="0"/>
              <a:t>4/15/24</a:t>
            </a:fld>
            <a:endParaRPr lang="en-US"/>
          </a:p>
        </p:txBody>
      </p:sp>
      <p:sp>
        <p:nvSpPr>
          <p:cNvPr id="6" name="Footer Placeholder 5"/>
          <p:cNvSpPr>
            <a:spLocks noGrp="1"/>
          </p:cNvSpPr>
          <p:nvPr>
            <p:ph type="ftr" sz="quarter" idx="11"/>
          </p:nvPr>
        </p:nvSpPr>
        <p:spPr>
          <a:xfrm>
            <a:off x="1141412" y="5883275"/>
            <a:ext cx="5105400" cy="365125"/>
          </a:xfrm>
        </p:spPr>
        <p:txBody>
          <a:bodyPr/>
          <a:lstStyle/>
          <a:p>
            <a:endParaRPr lang="en-US"/>
          </a:p>
        </p:txBody>
      </p:sp>
      <p:sp>
        <p:nvSpPr>
          <p:cNvPr id="7" name="Slide Number Placeholder 6"/>
          <p:cNvSpPr>
            <a:spLocks noGrp="1"/>
          </p:cNvSpPr>
          <p:nvPr>
            <p:ph type="sldNum" sz="quarter" idx="12"/>
          </p:nvPr>
        </p:nvSpPr>
        <p:spPr>
          <a:xfrm>
            <a:off x="10742612" y="5883275"/>
            <a:ext cx="322567" cy="365125"/>
          </a:xfrm>
        </p:spPr>
        <p:txBody>
          <a:bodyPr/>
          <a:lstStyle/>
          <a:p>
            <a:fld id="{17D13F56-19F2-6744-8BB5-D7CBC265AFFF}" type="slidenum">
              <a:rPr lang="en-US" smtClean="0"/>
              <a:t>‹#›</a:t>
            </a:fld>
            <a:endParaRPr lang="en-US"/>
          </a:p>
        </p:txBody>
      </p:sp>
    </p:spTree>
    <p:extLst>
      <p:ext uri="{BB962C8B-B14F-4D97-AF65-F5344CB8AC3E}">
        <p14:creationId xmlns:p14="http://schemas.microsoft.com/office/powerpoint/2010/main" val="3834813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5CD1F70C-6960-D146-9C73-4F95D889F1EE}" type="datetimeFigureOut">
              <a:rPr lang="en-US" smtClean="0"/>
              <a:t>4/15/24</a:t>
            </a:fld>
            <a:endParaRPr lang="en-US"/>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17D13F56-19F2-6744-8BB5-D7CBC265AFFF}" type="slidenum">
              <a:rPr lang="en-US" smtClean="0"/>
              <a:t>‹#›</a:t>
            </a:fld>
            <a:endParaRPr lang="en-US"/>
          </a:p>
        </p:txBody>
      </p:sp>
    </p:spTree>
    <p:extLst>
      <p:ext uri="{BB962C8B-B14F-4D97-AF65-F5344CB8AC3E}">
        <p14:creationId xmlns:p14="http://schemas.microsoft.com/office/powerpoint/2010/main" val="2946548345"/>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slideLayout" Target="../slideLayouts/slideLayout2.xml"/><Relationship Id="rId7" Type="http://schemas.openxmlformats.org/officeDocument/2006/relationships/diagramColors" Target="../diagrams/colors8.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slideLayout" Target="../slideLayouts/slideLayout2.xml"/><Relationship Id="rId7" Type="http://schemas.openxmlformats.org/officeDocument/2006/relationships/diagramQuickStyle" Target="../diagrams/quickStyle9.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Layout" Target="../diagrams/layout9.xml"/><Relationship Id="rId5" Type="http://schemas.openxmlformats.org/officeDocument/2006/relationships/diagramData" Target="../diagrams/data9.xml"/><Relationship Id="rId10" Type="http://schemas.openxmlformats.org/officeDocument/2006/relationships/image" Target="../media/image2.png"/><Relationship Id="rId4" Type="http://schemas.openxmlformats.org/officeDocument/2006/relationships/notesSlide" Target="../notesSlides/notesSlide8.xml"/><Relationship Id="rId9" Type="http://schemas.microsoft.com/office/2007/relationships/diagramDrawing" Target="../diagrams/drawing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2.png"/><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2.png"/><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slideLayout" Target="../slideLayouts/slideLayout2.xml"/><Relationship Id="rId7" Type="http://schemas.openxmlformats.org/officeDocument/2006/relationships/diagramQuickStyle" Target="../diagrams/quickStyle10.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diagramLayout" Target="../diagrams/layout10.xml"/><Relationship Id="rId5" Type="http://schemas.openxmlformats.org/officeDocument/2006/relationships/diagramData" Target="../diagrams/data10.xml"/><Relationship Id="rId10" Type="http://schemas.openxmlformats.org/officeDocument/2006/relationships/image" Target="../media/image2.png"/><Relationship Id="rId4" Type="http://schemas.openxmlformats.org/officeDocument/2006/relationships/notesSlide" Target="../notesSlides/notesSlide11.xml"/><Relationship Id="rId9" Type="http://schemas.microsoft.com/office/2007/relationships/diagramDrawing" Target="../diagrams/drawing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2.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7.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38.png"/><Relationship Id="rId5" Type="http://schemas.openxmlformats.org/officeDocument/2006/relationships/image" Target="../media/image1.jpeg"/><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39.png"/><Relationship Id="rId5" Type="http://schemas.openxmlformats.org/officeDocument/2006/relationships/image" Target="../media/image1.jpeg"/><Relationship Id="rId4"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40.jpeg"/><Relationship Id="rId5" Type="http://schemas.openxmlformats.org/officeDocument/2006/relationships/image" Target="../media/image1.jpe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2.png"/><Relationship Id="rId5" Type="http://schemas.openxmlformats.org/officeDocument/2006/relationships/image" Target="../media/image41.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42.png"/><Relationship Id="rId5" Type="http://schemas.openxmlformats.org/officeDocument/2006/relationships/image" Target="../media/image1.jpeg"/><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2.png"/><Relationship Id="rId5" Type="http://schemas.openxmlformats.org/officeDocument/2006/relationships/image" Target="../media/image45.png"/><Relationship Id="rId4"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7.svg"/></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slideLayout" Target="../slideLayouts/slideLayout2.xml"/><Relationship Id="rId7" Type="http://schemas.openxmlformats.org/officeDocument/2006/relationships/diagramColors" Target="../diagrams/colors3.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2.png"/><Relationship Id="rId4" Type="http://schemas.openxmlformats.org/officeDocument/2006/relationships/notesSlide" Target="../notesSlides/notesSlide3.xml"/><Relationship Id="rId9" Type="http://schemas.microsoft.com/office/2007/relationships/diagramDrawing" Target="../diagrams/drawing4.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2.png"/><Relationship Id="rId4" Type="http://schemas.openxmlformats.org/officeDocument/2006/relationships/notesSlide" Target="../notesSlides/notesSlide4.xml"/><Relationship Id="rId9" Type="http://schemas.microsoft.com/office/2007/relationships/diagramDrawing" Target="../diagrams/drawing5.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slideLayout" Target="../slideLayouts/slideLayout2.xml"/><Relationship Id="rId7" Type="http://schemas.openxmlformats.org/officeDocument/2006/relationships/diagramQuickStyle" Target="../diagrams/quickStyle6.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6.xml"/><Relationship Id="rId5" Type="http://schemas.openxmlformats.org/officeDocument/2006/relationships/diagramData" Target="../diagrams/data6.xml"/><Relationship Id="rId10" Type="http://schemas.openxmlformats.org/officeDocument/2006/relationships/image" Target="../media/image2.png"/><Relationship Id="rId4" Type="http://schemas.openxmlformats.org/officeDocument/2006/relationships/notesSlide" Target="../notesSlides/notesSlide5.xml"/><Relationship Id="rId9" Type="http://schemas.microsoft.com/office/2007/relationships/diagramDrawing" Target="../diagrams/drawing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slideLayout" Target="../slideLayouts/slideLayout2.xml"/><Relationship Id="rId7" Type="http://schemas.openxmlformats.org/officeDocument/2006/relationships/diagramQuickStyle" Target="../diagrams/quickStyle7.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diagramLayout" Target="../diagrams/layout7.xml"/><Relationship Id="rId5" Type="http://schemas.openxmlformats.org/officeDocument/2006/relationships/diagramData" Target="../diagrams/data7.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2A1DB-C7DA-55CB-C4B2-8A26ED40C8BF}"/>
              </a:ext>
            </a:extLst>
          </p:cNvPr>
          <p:cNvSpPr>
            <a:spLocks noGrp="1"/>
          </p:cNvSpPr>
          <p:nvPr>
            <p:ph type="ctrTitle"/>
          </p:nvPr>
        </p:nvSpPr>
        <p:spPr/>
        <p:txBody>
          <a:bodyPr>
            <a:normAutofit fontScale="90000"/>
          </a:bodyPr>
          <a:lstStyle/>
          <a:p>
            <a:r>
              <a:rPr lang="en-US" altLang="zh-CN" sz="6000" b="1" kern="100" dirty="0">
                <a:effectLst/>
                <a:latin typeface="Times New Roman" panose="02020603050405020304" pitchFamily="18" charset="0"/>
                <a:ea typeface="等线" panose="02010600030101010101" pitchFamily="2" charset="-122"/>
                <a:cs typeface="Times New Roman" panose="02020603050405020304" pitchFamily="18" charset="0"/>
              </a:rPr>
              <a:t>Lecture 1: Introduction to Prompt Engineering</a:t>
            </a:r>
            <a:endParaRPr lang="en-US" dirty="0"/>
          </a:p>
        </p:txBody>
      </p:sp>
      <p:sp>
        <p:nvSpPr>
          <p:cNvPr id="3" name="Subtitle 2">
            <a:extLst>
              <a:ext uri="{FF2B5EF4-FFF2-40B4-BE49-F238E27FC236}">
                <a16:creationId xmlns:a16="http://schemas.microsoft.com/office/drawing/2014/main" id="{A1EDA81D-6919-F3D0-57A5-2E042B38D3EC}"/>
              </a:ext>
            </a:extLst>
          </p:cNvPr>
          <p:cNvSpPr>
            <a:spLocks noGrp="1"/>
          </p:cNvSpPr>
          <p:nvPr>
            <p:ph type="subTitle" idx="1"/>
          </p:nvPr>
        </p:nvSpPr>
        <p:spPr/>
        <p:txBody>
          <a:bodyPr/>
          <a:lstStyle/>
          <a:p>
            <a:r>
              <a:rPr lang="en-US" dirty="0" err="1"/>
              <a:t>Changwen</a:t>
            </a:r>
            <a:r>
              <a:rPr lang="en-US"/>
              <a:t> Xu</a:t>
            </a:r>
          </a:p>
        </p:txBody>
      </p:sp>
      <p:pic>
        <p:nvPicPr>
          <p:cNvPr id="4" name="Audio 12">
            <a:extLst>
              <a:ext uri="{FF2B5EF4-FFF2-40B4-BE49-F238E27FC236}">
                <a16:creationId xmlns:a16="http://schemas.microsoft.com/office/drawing/2014/main" id="{C6632DEE-0F69-E6B6-4031-844BA97D6C2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68365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2B39C-F408-159F-B901-07B1507673A6}"/>
              </a:ext>
            </a:extLst>
          </p:cNvPr>
          <p:cNvSpPr>
            <a:spLocks noGrp="1"/>
          </p:cNvSpPr>
          <p:nvPr>
            <p:ph type="title"/>
          </p:nvPr>
        </p:nvSpPr>
        <p:spPr/>
        <p:txBody>
          <a:bodyPr/>
          <a:lstStyle/>
          <a:p>
            <a:r>
              <a:rPr lang="en-US" altLang="zh-CN" sz="4400" b="1" i="0" kern="1200" dirty="0">
                <a:solidFill>
                  <a:schemeClr val="tx1"/>
                </a:solidFill>
                <a:effectLst/>
                <a:latin typeface="+mj-lt"/>
                <a:ea typeface="+mj-ea"/>
                <a:cs typeface="+mj-cs"/>
              </a:rPr>
              <a:t>Impact of Prompts:</a:t>
            </a:r>
            <a:endParaRPr lang="en-US" dirty="0"/>
          </a:p>
        </p:txBody>
      </p:sp>
      <p:graphicFrame>
        <p:nvGraphicFramePr>
          <p:cNvPr id="6" name="Content Placeholder 2">
            <a:extLst>
              <a:ext uri="{FF2B5EF4-FFF2-40B4-BE49-F238E27FC236}">
                <a16:creationId xmlns:a16="http://schemas.microsoft.com/office/drawing/2014/main" id="{61C7A8EB-1037-DECE-13C4-0A54933572D2}"/>
              </a:ext>
            </a:extLst>
          </p:cNvPr>
          <p:cNvGraphicFramePr>
            <a:graphicFrameLocks noGrp="1"/>
          </p:cNvGraphicFramePr>
          <p:nvPr>
            <p:ph idx="1"/>
          </p:nvPr>
        </p:nvGraphicFramePr>
        <p:xfrm>
          <a:off x="1141413" y="2666999"/>
          <a:ext cx="9905998" cy="31242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Audio 7">
            <a:extLst>
              <a:ext uri="{FF2B5EF4-FFF2-40B4-BE49-F238E27FC236}">
                <a16:creationId xmlns:a16="http://schemas.microsoft.com/office/drawing/2014/main" id="{BD68513E-9C61-DD25-165B-217A633A74FF}"/>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41976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E41E2-E0D2-3B06-8D24-14062F973D61}"/>
              </a:ext>
            </a:extLst>
          </p:cNvPr>
          <p:cNvSpPr>
            <a:spLocks noGrp="1"/>
          </p:cNvSpPr>
          <p:nvPr>
            <p:ph type="title"/>
          </p:nvPr>
        </p:nvSpPr>
        <p:spPr/>
        <p:txBody>
          <a:bodyPr>
            <a:normAutofit/>
          </a:bodyPr>
          <a:lstStyle/>
          <a:p>
            <a:r>
              <a:rPr lang="en-US" altLang="zh-CN" sz="4400" b="0" i="0" kern="1200" dirty="0">
                <a:solidFill>
                  <a:schemeClr val="tx1"/>
                </a:solidFill>
                <a:effectLst/>
                <a:latin typeface="+mj-lt"/>
                <a:ea typeface="+mj-ea"/>
                <a:cs typeface="+mj-cs"/>
              </a:rPr>
              <a:t>Explain How Prompts </a:t>
            </a:r>
            <a:r>
              <a:rPr lang="en-US" altLang="zh-CN" sz="4400" kern="1200" dirty="0">
                <a:solidFill>
                  <a:schemeClr val="tx1"/>
                </a:solidFill>
                <a:latin typeface="+mj-lt"/>
                <a:ea typeface="+mj-ea"/>
                <a:cs typeface="+mj-cs"/>
              </a:rPr>
              <a:t>A</a:t>
            </a:r>
            <a:r>
              <a:rPr lang="en-US" altLang="zh-CN" sz="4400" b="0" i="0" kern="1200" dirty="0">
                <a:solidFill>
                  <a:schemeClr val="tx1"/>
                </a:solidFill>
                <a:effectLst/>
                <a:latin typeface="+mj-lt"/>
                <a:ea typeface="+mj-ea"/>
                <a:cs typeface="+mj-cs"/>
              </a:rPr>
              <a:t>ffect Model </a:t>
            </a:r>
            <a:r>
              <a:rPr lang="en-US" altLang="zh-CN" sz="4400" kern="1200" dirty="0">
                <a:solidFill>
                  <a:schemeClr val="tx1"/>
                </a:solidFill>
                <a:latin typeface="+mj-lt"/>
                <a:ea typeface="+mj-ea"/>
                <a:cs typeface="+mj-cs"/>
              </a:rPr>
              <a:t>O</a:t>
            </a:r>
            <a:r>
              <a:rPr lang="en-US" altLang="zh-CN" sz="4400" b="0" i="0" kern="1200" dirty="0">
                <a:solidFill>
                  <a:schemeClr val="tx1"/>
                </a:solidFill>
                <a:effectLst/>
                <a:latin typeface="+mj-lt"/>
                <a:ea typeface="+mj-ea"/>
                <a:cs typeface="+mj-cs"/>
              </a:rPr>
              <a:t>utputs:</a:t>
            </a:r>
            <a:endParaRPr lang="en-US" dirty="0">
              <a:solidFill>
                <a:schemeClr val="tx1"/>
              </a:solidFill>
            </a:endParaRPr>
          </a:p>
        </p:txBody>
      </p:sp>
      <p:graphicFrame>
        <p:nvGraphicFramePr>
          <p:cNvPr id="6" name="Content Placeholder 2">
            <a:extLst>
              <a:ext uri="{FF2B5EF4-FFF2-40B4-BE49-F238E27FC236}">
                <a16:creationId xmlns:a16="http://schemas.microsoft.com/office/drawing/2014/main" id="{F71ABF1D-4FAF-8889-099E-0E1F9059DCC3}"/>
              </a:ext>
            </a:extLst>
          </p:cNvPr>
          <p:cNvGraphicFramePr>
            <a:graphicFrameLocks noGrp="1"/>
          </p:cNvGraphicFramePr>
          <p:nvPr>
            <p:ph idx="1"/>
          </p:nvPr>
        </p:nvGraphicFramePr>
        <p:xfrm>
          <a:off x="1141413" y="2666999"/>
          <a:ext cx="9905998" cy="31242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5" descr="A white speaker with waves&#10;&#10;Description automatically generated">
            <a:extLst>
              <a:ext uri="{FF2B5EF4-FFF2-40B4-BE49-F238E27FC236}">
                <a16:creationId xmlns:a16="http://schemas.microsoft.com/office/drawing/2014/main" id="{45E8DE6F-89BD-477D-32E4-B156ED8E54D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76551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E3420-1E97-18DB-BF43-6A91ACE870D3}"/>
              </a:ext>
            </a:extLst>
          </p:cNvPr>
          <p:cNvSpPr>
            <a:spLocks noGrp="1"/>
          </p:cNvSpPr>
          <p:nvPr>
            <p:ph type="title"/>
          </p:nvPr>
        </p:nvSpPr>
        <p:spPr>
          <a:xfrm>
            <a:off x="1295403" y="66150"/>
            <a:ext cx="9905998" cy="1905000"/>
          </a:xfrm>
        </p:spPr>
        <p:txBody>
          <a:bodyPr>
            <a:normAutofit fontScale="90000"/>
          </a:bodyPr>
          <a:lstStyle/>
          <a:p>
            <a:r>
              <a:rPr lang="en-US" altLang="zh-CN" sz="4400" b="0" i="0" kern="1200" dirty="0">
                <a:solidFill>
                  <a:schemeClr val="tx1"/>
                </a:solidFill>
                <a:effectLst/>
                <a:latin typeface="+mj-lt"/>
                <a:ea typeface="+mj-ea"/>
                <a:cs typeface="+mj-cs"/>
              </a:rPr>
              <a:t>Illustrate the Difference Between </a:t>
            </a:r>
            <a:r>
              <a:rPr lang="en-US" altLang="zh-CN" sz="4400" dirty="0">
                <a:latin typeface="+mj-lt"/>
              </a:rPr>
              <a:t>G</a:t>
            </a:r>
            <a:r>
              <a:rPr lang="en-US" altLang="zh-CN" sz="4400" b="0" i="0" kern="1200" dirty="0">
                <a:solidFill>
                  <a:schemeClr val="tx1"/>
                </a:solidFill>
                <a:effectLst/>
                <a:latin typeface="+mj-lt"/>
                <a:ea typeface="+mj-ea"/>
                <a:cs typeface="+mj-cs"/>
              </a:rPr>
              <a:t>ood and Bad </a:t>
            </a:r>
            <a:r>
              <a:rPr lang="en-US" altLang="zh-CN" sz="4400" dirty="0">
                <a:latin typeface="+mj-lt"/>
              </a:rPr>
              <a:t>P</a:t>
            </a:r>
            <a:r>
              <a:rPr lang="en-US" altLang="zh-CN" sz="4400" b="0" i="0" kern="1200" dirty="0">
                <a:solidFill>
                  <a:schemeClr val="tx1"/>
                </a:solidFill>
                <a:effectLst/>
                <a:latin typeface="+mj-lt"/>
                <a:ea typeface="+mj-ea"/>
                <a:cs typeface="+mj-cs"/>
              </a:rPr>
              <a:t>rompts:</a:t>
            </a:r>
            <a:endParaRPr lang="en-US" dirty="0"/>
          </a:p>
        </p:txBody>
      </p:sp>
      <p:sp>
        <p:nvSpPr>
          <p:cNvPr id="3" name="Content Placeholder 2">
            <a:extLst>
              <a:ext uri="{FF2B5EF4-FFF2-40B4-BE49-F238E27FC236}">
                <a16:creationId xmlns:a16="http://schemas.microsoft.com/office/drawing/2014/main" id="{0D30593D-7618-281B-B954-56AA26E911CD}"/>
              </a:ext>
            </a:extLst>
          </p:cNvPr>
          <p:cNvSpPr>
            <a:spLocks noGrp="1"/>
          </p:cNvSpPr>
          <p:nvPr>
            <p:ph idx="1"/>
          </p:nvPr>
        </p:nvSpPr>
        <p:spPr>
          <a:xfrm>
            <a:off x="605118" y="1813778"/>
            <a:ext cx="5338482" cy="4748796"/>
          </a:xfrm>
        </p:spPr>
        <p:txBody>
          <a:bodyPr>
            <a:normAutofit fontScale="25000" lnSpcReduction="20000"/>
          </a:bodyPr>
          <a:lstStyle/>
          <a:p>
            <a:pPr marL="0" indent="0">
              <a:buNone/>
            </a:pPr>
            <a:r>
              <a:rPr lang="en-US" altLang="zh-CN" sz="11200" dirty="0">
                <a:solidFill>
                  <a:schemeClr val="tx1"/>
                </a:solidFill>
                <a:latin typeface="Times New Roman" panose="02020603050405020304" pitchFamily="18" charset="0"/>
                <a:cs typeface="Times New Roman" panose="02020603050405020304" pitchFamily="18" charset="0"/>
              </a:rPr>
              <a:t>Good “Prompts”:</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Use simple, straightforward language.</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Start with basic concepts (</a:t>
            </a:r>
            <a:r>
              <a:rPr lang="en-US" altLang="zh-CN" sz="8000" b="0" i="0" dirty="0" err="1">
                <a:solidFill>
                  <a:schemeClr val="tx1"/>
                </a:solidFill>
                <a:effectLst/>
                <a:latin typeface="Times New Roman" panose="02020603050405020304" pitchFamily="18" charset="0"/>
                <a:cs typeface="Times New Roman" panose="02020603050405020304" pitchFamily="18" charset="0"/>
              </a:rPr>
              <a:t>e.G.</a:t>
            </a:r>
            <a:r>
              <a:rPr lang="en-US" altLang="zh-CN" sz="8000" b="0" i="0" dirty="0">
                <a:solidFill>
                  <a:schemeClr val="tx1"/>
                </a:solidFill>
                <a:effectLst/>
                <a:latin typeface="Times New Roman" panose="02020603050405020304" pitchFamily="18" charset="0"/>
                <a:cs typeface="Times New Roman" panose="02020603050405020304" pitchFamily="18" charset="0"/>
              </a:rPr>
              <a:t>, Recall) to build toward more advanced thinking (E.G., Evaluation).</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Foster long-term content retention.</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Encourage continual questioning and exploration.</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Ensure accessibility for students, considering cultural references, language, and background knowledge.</a:t>
            </a:r>
          </a:p>
          <a:p>
            <a:pPr>
              <a:lnSpc>
                <a:spcPct val="100000"/>
              </a:lnSpc>
            </a:pPr>
            <a:r>
              <a:rPr lang="en-US" altLang="zh-CN" sz="8000" b="0" i="0" dirty="0">
                <a:solidFill>
                  <a:schemeClr val="tx1"/>
                </a:solidFill>
                <a:effectLst/>
                <a:latin typeface="Times New Roman" panose="02020603050405020304" pitchFamily="18" charset="0"/>
                <a:cs typeface="Times New Roman" panose="02020603050405020304" pitchFamily="18" charset="0"/>
              </a:rPr>
              <a:t>Align with specific learning goals and intended psychological outcomes</a:t>
            </a:r>
            <a:r>
              <a:rPr lang="en-US" altLang="zh-CN" sz="4400" b="0" i="0" dirty="0">
                <a:solidFill>
                  <a:schemeClr val="tx1"/>
                </a:solidFill>
                <a:effectLst/>
                <a:latin typeface="Söhne"/>
              </a:rPr>
              <a:t>.</a:t>
            </a:r>
          </a:p>
          <a:p>
            <a:endParaRPr lang="en-US" dirty="0"/>
          </a:p>
        </p:txBody>
      </p:sp>
      <p:sp>
        <p:nvSpPr>
          <p:cNvPr id="5" name="TextBox 4">
            <a:extLst>
              <a:ext uri="{FF2B5EF4-FFF2-40B4-BE49-F238E27FC236}">
                <a16:creationId xmlns:a16="http://schemas.microsoft.com/office/drawing/2014/main" id="{935FFA61-FF2E-83D4-1F43-0AA66E47EE3B}"/>
              </a:ext>
            </a:extLst>
          </p:cNvPr>
          <p:cNvSpPr txBox="1"/>
          <p:nvPr/>
        </p:nvSpPr>
        <p:spPr>
          <a:xfrm>
            <a:off x="6586087" y="1971150"/>
            <a:ext cx="5157677" cy="4191340"/>
          </a:xfrm>
          <a:prstGeom prst="rect">
            <a:avLst/>
          </a:prstGeom>
          <a:noFill/>
        </p:spPr>
        <p:txBody>
          <a:bodyPr wrap="square">
            <a:spAutoFit/>
          </a:bodyPr>
          <a:lstStyle/>
          <a:p>
            <a:pPr marR="0" lvl="0" fontAlgn="auto">
              <a:lnSpc>
                <a:spcPct val="90000"/>
              </a:lnSpc>
              <a:spcBef>
                <a:spcPts val="0"/>
              </a:spcBef>
              <a:spcAft>
                <a:spcPts val="600"/>
              </a:spcAft>
              <a:buClrTx/>
              <a:buSzTx/>
              <a:tabLst/>
              <a:defRPr/>
            </a:pPr>
            <a:r>
              <a:rPr kumimoji="0" lang="en-US" altLang="zh-CN" sz="2400" b="0" i="0" u="none" strike="noStrike" cap="none" spc="0" normalizeH="0" baseline="0" noProof="0" dirty="0">
                <a:ln>
                  <a:noFill/>
                </a:ln>
                <a:effectLst/>
                <a:uLnTx/>
                <a:uFillTx/>
                <a:latin typeface="Times New Roman" panose="02020603050405020304" pitchFamily="18" charset="0"/>
                <a:cs typeface="Times New Roman" panose="02020603050405020304" pitchFamily="18" charset="0"/>
              </a:rPr>
              <a:t>Bad “Prompts”:</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Avoid vague or ambiguous language.</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Ensure content is relevant to the intended goals and objectives.</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Keep explanations simple and straightforward.</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Avoid content that discourages critical thinking.</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Ensure content is based on sound premises.</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Steer clear of bias and logical fallacies.</a:t>
            </a:r>
          </a:p>
          <a:p>
            <a:pPr marL="285750" indent="-285750" algn="l">
              <a:lnSpc>
                <a:spcPct val="150000"/>
              </a:lnSpc>
              <a:buFont typeface="Arial" panose="020B0604020202020204" pitchFamily="34" charset="0"/>
              <a:buChar char="•"/>
            </a:pPr>
            <a:r>
              <a:rPr lang="en-US" altLang="zh-CN" b="0" i="0" dirty="0">
                <a:effectLst/>
                <a:latin typeface="Times New Roman" panose="02020603050405020304" pitchFamily="18" charset="0"/>
                <a:cs typeface="Times New Roman" panose="02020603050405020304" pitchFamily="18" charset="0"/>
              </a:rPr>
              <a:t>Prioritize reason and knowledge over personal opinions and beliefs.</a:t>
            </a:r>
          </a:p>
        </p:txBody>
      </p:sp>
      <p:pic>
        <p:nvPicPr>
          <p:cNvPr id="6" name="Audio 5">
            <a:extLst>
              <a:ext uri="{FF2B5EF4-FFF2-40B4-BE49-F238E27FC236}">
                <a16:creationId xmlns:a16="http://schemas.microsoft.com/office/drawing/2014/main" id="{F24E7DFA-CBE4-D37E-78C6-B6463F4C5DD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41533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54C9C-FE96-EAE8-7E18-4F45F8962847}"/>
              </a:ext>
            </a:extLst>
          </p:cNvPr>
          <p:cNvSpPr>
            <a:spLocks noGrp="1"/>
          </p:cNvSpPr>
          <p:nvPr>
            <p:ph type="title"/>
          </p:nvPr>
        </p:nvSpPr>
        <p:spPr>
          <a:xfrm>
            <a:off x="866775" y="438150"/>
            <a:ext cx="10360025" cy="1905000"/>
          </a:xfrm>
        </p:spPr>
        <p:txBody>
          <a:bodyPr/>
          <a:lstStyle/>
          <a:p>
            <a:r>
              <a:rPr lang="en-US" altLang="zh-CN" kern="1200" dirty="0">
                <a:solidFill>
                  <a:schemeClr val="tx1"/>
                </a:solidFill>
                <a:latin typeface="+mj-lt"/>
                <a:ea typeface="+mj-ea"/>
                <a:cs typeface="+mj-cs"/>
              </a:rPr>
              <a:t>Discuss the power and limitations of prompts:</a:t>
            </a:r>
            <a:endParaRPr lang="en-US" dirty="0"/>
          </a:p>
        </p:txBody>
      </p:sp>
      <p:sp>
        <p:nvSpPr>
          <p:cNvPr id="3" name="Content Placeholder 2">
            <a:extLst>
              <a:ext uri="{FF2B5EF4-FFF2-40B4-BE49-F238E27FC236}">
                <a16:creationId xmlns:a16="http://schemas.microsoft.com/office/drawing/2014/main" id="{BE345CB6-B47E-335E-C887-BD32C60BC52F}"/>
              </a:ext>
            </a:extLst>
          </p:cNvPr>
          <p:cNvSpPr>
            <a:spLocks noGrp="1"/>
          </p:cNvSpPr>
          <p:nvPr>
            <p:ph idx="1"/>
          </p:nvPr>
        </p:nvSpPr>
        <p:spPr/>
        <p:txBody>
          <a:bodyPr/>
          <a:lstStyle/>
          <a:p>
            <a:r>
              <a:rPr lang="en-US" b="0" i="0" dirty="0"/>
              <a:t>While prompts offer a powerful means of influencing generative AI responses, it's essential to recognize that the model's output is still generated through learned patterns and examples.</a:t>
            </a:r>
          </a:p>
          <a:p>
            <a:pPr marL="0" indent="0">
              <a:buNone/>
            </a:pPr>
            <a:endParaRPr lang="en-US" dirty="0"/>
          </a:p>
          <a:p>
            <a:r>
              <a:rPr lang="en-US" b="0" i="0" dirty="0"/>
              <a:t>Hence, reviewing and validating the generated text is essential to guarantee accuracy and reliability.</a:t>
            </a:r>
            <a:endParaRPr lang="en-US" dirty="0"/>
          </a:p>
          <a:p>
            <a:endParaRPr lang="en-US" dirty="0"/>
          </a:p>
        </p:txBody>
      </p:sp>
      <p:pic>
        <p:nvPicPr>
          <p:cNvPr id="4" name="Audio 19">
            <a:extLst>
              <a:ext uri="{FF2B5EF4-FFF2-40B4-BE49-F238E27FC236}">
                <a16:creationId xmlns:a16="http://schemas.microsoft.com/office/drawing/2014/main" id="{74223A93-E4BB-885C-B10F-75DEB31026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37798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84C80-9F5D-E836-07C1-A33F97D73F17}"/>
              </a:ext>
            </a:extLst>
          </p:cNvPr>
          <p:cNvSpPr>
            <a:spLocks noGrp="1"/>
          </p:cNvSpPr>
          <p:nvPr>
            <p:ph type="title"/>
          </p:nvPr>
        </p:nvSpPr>
        <p:spPr/>
        <p:txBody>
          <a:bodyPr>
            <a:normAutofit/>
          </a:bodyPr>
          <a:lstStyle/>
          <a:p>
            <a:r>
              <a:rPr lang="en-US" altLang="zh-CN" sz="4400" kern="1200" dirty="0">
                <a:solidFill>
                  <a:schemeClr val="tx1"/>
                </a:solidFill>
                <a:latin typeface="+mj-lt"/>
                <a:ea typeface="+mj-ea"/>
                <a:cs typeface="+mj-cs"/>
              </a:rPr>
              <a:t>Prompt Engineering in Context:</a:t>
            </a:r>
            <a:endParaRPr lang="en-US" dirty="0"/>
          </a:p>
        </p:txBody>
      </p:sp>
      <p:graphicFrame>
        <p:nvGraphicFramePr>
          <p:cNvPr id="6" name="Content Placeholder 2">
            <a:extLst>
              <a:ext uri="{FF2B5EF4-FFF2-40B4-BE49-F238E27FC236}">
                <a16:creationId xmlns:a16="http://schemas.microsoft.com/office/drawing/2014/main" id="{B936257C-E656-B84E-A410-A6E8CBE5D185}"/>
              </a:ext>
            </a:extLst>
          </p:cNvPr>
          <p:cNvGraphicFramePr>
            <a:graphicFrameLocks noGrp="1"/>
          </p:cNvGraphicFramePr>
          <p:nvPr>
            <p:ph idx="1"/>
          </p:nvPr>
        </p:nvGraphicFramePr>
        <p:xfrm>
          <a:off x="1141413" y="2666999"/>
          <a:ext cx="9905998" cy="31242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7">
            <a:extLst>
              <a:ext uri="{FF2B5EF4-FFF2-40B4-BE49-F238E27FC236}">
                <a16:creationId xmlns:a16="http://schemas.microsoft.com/office/drawing/2014/main" id="{6B11914A-88FC-29DD-C678-59731FD240D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815566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4E648-7A73-782C-A1E6-4E747C3BA599}"/>
              </a:ext>
            </a:extLst>
          </p:cNvPr>
          <p:cNvSpPr>
            <a:spLocks noGrp="1"/>
          </p:cNvSpPr>
          <p:nvPr>
            <p:ph type="title"/>
          </p:nvPr>
        </p:nvSpPr>
        <p:spPr>
          <a:xfrm>
            <a:off x="1741488" y="2127653"/>
            <a:ext cx="9905998" cy="1468582"/>
          </a:xfrm>
        </p:spPr>
        <p:txBody>
          <a:bodyPr>
            <a:normAutofit/>
          </a:bodyPr>
          <a:lstStyle/>
          <a:p>
            <a:r>
              <a:rPr lang="en-US" altLang="zh-CN" dirty="0"/>
              <a:t>Prompt Engineering in our Daily Life</a:t>
            </a:r>
            <a:endParaRPr lang="en-US" dirty="0"/>
          </a:p>
        </p:txBody>
      </p:sp>
      <p:sp>
        <p:nvSpPr>
          <p:cNvPr id="3" name="Content Placeholder 2">
            <a:extLst>
              <a:ext uri="{FF2B5EF4-FFF2-40B4-BE49-F238E27FC236}">
                <a16:creationId xmlns:a16="http://schemas.microsoft.com/office/drawing/2014/main" id="{E5E9A478-A0F5-0BE9-BCC3-FCBC98C8E976}"/>
              </a:ext>
            </a:extLst>
          </p:cNvPr>
          <p:cNvSpPr>
            <a:spLocks/>
          </p:cNvSpPr>
          <p:nvPr/>
        </p:nvSpPr>
        <p:spPr>
          <a:xfrm>
            <a:off x="1523905" y="2286000"/>
            <a:ext cx="8308802" cy="2620470"/>
          </a:xfrm>
          <a:prstGeom prst="rect">
            <a:avLst/>
          </a:prstGeom>
        </p:spPr>
        <p:txBody>
          <a:bodyPr/>
          <a:lstStyle/>
          <a:p>
            <a:pPr defTabSz="379476">
              <a:spcAft>
                <a:spcPts val="600"/>
              </a:spcAft>
            </a:pPr>
            <a:r>
              <a:rPr lang="zh-CN" altLang="en-US" sz="1494" kern="1200">
                <a:solidFill>
                  <a:schemeClr val="tx1"/>
                </a:solidFill>
                <a:latin typeface="+mn-lt"/>
                <a:ea typeface="+mn-ea"/>
                <a:cs typeface="+mn-cs"/>
              </a:rPr>
              <a:t> </a:t>
            </a:r>
            <a:endParaRPr lang="en-US"/>
          </a:p>
        </p:txBody>
      </p:sp>
      <p:pic>
        <p:nvPicPr>
          <p:cNvPr id="4" name="Audio 5">
            <a:extLst>
              <a:ext uri="{FF2B5EF4-FFF2-40B4-BE49-F238E27FC236}">
                <a16:creationId xmlns:a16="http://schemas.microsoft.com/office/drawing/2014/main" id="{2EB70F42-6427-C3C1-A6EC-A21BF2290B4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983172" y="4991688"/>
            <a:ext cx="681748" cy="681748"/>
          </a:xfrm>
          <a:prstGeom prst="rect">
            <a:avLst/>
          </a:prstGeom>
        </p:spPr>
      </p:pic>
    </p:spTree>
    <p:extLst>
      <p:ext uri="{BB962C8B-B14F-4D97-AF65-F5344CB8AC3E}">
        <p14:creationId xmlns:p14="http://schemas.microsoft.com/office/powerpoint/2010/main" val="1694213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34DAD-ACE8-8CE1-7ABC-A37B705EF1F4}"/>
              </a:ext>
            </a:extLst>
          </p:cNvPr>
          <p:cNvSpPr>
            <a:spLocks noGrp="1"/>
          </p:cNvSpPr>
          <p:nvPr>
            <p:ph type="title"/>
          </p:nvPr>
        </p:nvSpPr>
        <p:spPr>
          <a:xfrm>
            <a:off x="1141413" y="356750"/>
            <a:ext cx="9905998" cy="1468582"/>
          </a:xfrm>
        </p:spPr>
        <p:txBody>
          <a:bodyPr>
            <a:normAutofit/>
          </a:bodyPr>
          <a:lstStyle/>
          <a:p>
            <a:r>
              <a:rPr lang="en-US" altLang="zh-CN" sz="3600" b="1" kern="1200" dirty="0">
                <a:latin typeface="Söhne"/>
                <a:ea typeface="+mj-ea"/>
                <a:cs typeface="+mj-cs"/>
              </a:rPr>
              <a:t>Example 1: </a:t>
            </a:r>
            <a:r>
              <a:rPr lang="en-US" altLang="zh-CN" sz="3600" kern="1200" dirty="0">
                <a:latin typeface="Poppins" panose="00000500000000000000" pitchFamily="2" charset="0"/>
                <a:ea typeface="+mj-ea"/>
                <a:cs typeface="+mj-cs"/>
              </a:rPr>
              <a:t>Customer Support Chatbot</a:t>
            </a:r>
            <a:endParaRPr lang="en-US" sz="3600" dirty="0"/>
          </a:p>
        </p:txBody>
      </p:sp>
      <p:pic>
        <p:nvPicPr>
          <p:cNvPr id="9" name="Audio 15">
            <a:extLst>
              <a:ext uri="{FF2B5EF4-FFF2-40B4-BE49-F238E27FC236}">
                <a16:creationId xmlns:a16="http://schemas.microsoft.com/office/drawing/2014/main" id="{2D17E6B5-F40D-B14E-AADC-6D9D76B41C4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571094" y="5585797"/>
            <a:ext cx="952634" cy="952634"/>
          </a:xfrm>
          <a:prstGeom prst="rect">
            <a:avLst/>
          </a:prstGeom>
        </p:spPr>
      </p:pic>
      <p:pic>
        <p:nvPicPr>
          <p:cNvPr id="6" name="Picture 2" descr="Shopify 在 Shop 应用中使用的 AI 聊天机器人并非专为客户支持而设计">
            <a:extLst>
              <a:ext uri="{FF2B5EF4-FFF2-40B4-BE49-F238E27FC236}">
                <a16:creationId xmlns:a16="http://schemas.microsoft.com/office/drawing/2014/main" id="{BF19E845-44C4-8B86-EEBB-1D06258122A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1413" y="2373639"/>
            <a:ext cx="5013785" cy="321215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73CBE6C-8F40-F01C-8D2C-94ECA6BFF0E7}"/>
              </a:ext>
            </a:extLst>
          </p:cNvPr>
          <p:cNvSpPr txBox="1"/>
          <p:nvPr/>
        </p:nvSpPr>
        <p:spPr>
          <a:xfrm>
            <a:off x="7234518" y="2554717"/>
            <a:ext cx="4517810" cy="2554545"/>
          </a:xfrm>
          <a:prstGeom prst="rect">
            <a:avLst/>
          </a:prstGeom>
          <a:noFill/>
        </p:spPr>
        <p:txBody>
          <a:bodyPr wrap="square">
            <a:spAutoFit/>
          </a:bodyPr>
          <a:lstStyle/>
          <a:p>
            <a:pPr defTabSz="1027054">
              <a:spcAft>
                <a:spcPts val="702"/>
              </a:spcAft>
            </a:pPr>
            <a:r>
              <a:rPr lang="en-US" altLang="zh-CN" sz="3200" kern="1200" dirty="0">
                <a:latin typeface="Söhne"/>
                <a:ea typeface="+mn-ea"/>
                <a:cs typeface="+mn-cs"/>
              </a:rPr>
              <a:t>Consider a company aiming to deploy a chatbot for addressing frequently asked customer queries.</a:t>
            </a:r>
            <a:endParaRPr lang="zh-CN" altLang="en-US" sz="2800" dirty="0"/>
          </a:p>
        </p:txBody>
      </p:sp>
    </p:spTree>
    <p:extLst>
      <p:ext uri="{BB962C8B-B14F-4D97-AF65-F5344CB8AC3E}">
        <p14:creationId xmlns:p14="http://schemas.microsoft.com/office/powerpoint/2010/main" val="428038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57CE7-90F7-22F5-A526-FC33A19E0E0D}"/>
              </a:ext>
            </a:extLst>
          </p:cNvPr>
          <p:cNvSpPr>
            <a:spLocks noGrp="1"/>
          </p:cNvSpPr>
          <p:nvPr>
            <p:ph type="title"/>
          </p:nvPr>
        </p:nvSpPr>
        <p:spPr>
          <a:xfrm>
            <a:off x="669851" y="1430179"/>
            <a:ext cx="3029313" cy="3675908"/>
          </a:xfrm>
        </p:spPr>
        <p:txBody>
          <a:bodyPr anchor="ctr">
            <a:normAutofit/>
          </a:bodyPr>
          <a:lstStyle/>
          <a:p>
            <a:r>
              <a:rPr lang="en-US" altLang="zh-CN" sz="3400" b="1" kern="1200">
                <a:latin typeface="Söhne"/>
                <a:ea typeface="+mj-ea"/>
                <a:cs typeface="+mj-cs"/>
              </a:rPr>
              <a:t>Example 2: </a:t>
            </a:r>
            <a:r>
              <a:rPr lang="en-US" altLang="zh-CN" sz="3400" kern="1200">
                <a:latin typeface="Poppins" panose="00000500000000000000" pitchFamily="2" charset="0"/>
                <a:ea typeface="+mj-ea"/>
                <a:cs typeface="+mj-cs"/>
              </a:rPr>
              <a:t>Content generation</a:t>
            </a:r>
            <a:r>
              <a:rPr lang="zh-CN" altLang="en-US" sz="3400" kern="1200">
                <a:latin typeface="Poppins" panose="00000500000000000000" pitchFamily="2" charset="0"/>
                <a:ea typeface="+mj-ea"/>
                <a:cs typeface="+mj-cs"/>
              </a:rPr>
              <a:t>：</a:t>
            </a:r>
            <a:endParaRPr lang="en-US" sz="3400"/>
          </a:p>
        </p:txBody>
      </p:sp>
      <p:sp>
        <p:nvSpPr>
          <p:cNvPr id="12" name="Rectangle 11">
            <a:extLst>
              <a:ext uri="{FF2B5EF4-FFF2-40B4-BE49-F238E27FC236}">
                <a16:creationId xmlns:a16="http://schemas.microsoft.com/office/drawing/2014/main" id="{7E475056-B0EB-44BE-8568-61ABEFB2E9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4" y="0"/>
            <a:ext cx="8132066" cy="6858000"/>
          </a:xfrm>
          <a:prstGeom prst="rect">
            <a:avLst/>
          </a:prstGeom>
          <a:solidFill>
            <a:schemeClr val="bg2"/>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F2C8E2EC-73A4-48C2-B4D7-D7726BD908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9971" y="0"/>
            <a:ext cx="0" cy="6858000"/>
          </a:xfrm>
          <a:prstGeom prst="line">
            <a:avLst/>
          </a:prstGeom>
          <a:solidFill>
            <a:srgbClr val="FFFFFF"/>
          </a:solidFill>
          <a:ln w="38100" cap="flat">
            <a:gradFill flip="none" rotWithShape="1">
              <a:gsLst>
                <a:gs pos="0">
                  <a:srgbClr val="363D46"/>
                </a:gs>
                <a:gs pos="100000">
                  <a:srgbClr val="363D46">
                    <a:lumMod val="75000"/>
                  </a:srgbClr>
                </a:gs>
              </a:gsLst>
              <a:lin ang="5400000" scaled="0"/>
              <a:tileRect/>
            </a:gradFill>
            <a:miter lim="800000"/>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cxnSp>
      <p:sp>
        <p:nvSpPr>
          <p:cNvPr id="16" name="Rectangle 15">
            <a:extLst>
              <a:ext uri="{FF2B5EF4-FFF2-40B4-BE49-F238E27FC236}">
                <a16:creationId xmlns:a16="http://schemas.microsoft.com/office/drawing/2014/main" id="{E82ABBDC-7A44-4AE8-A04F-B5495481B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94952" y="3195797"/>
            <a:ext cx="6858000" cy="466406"/>
          </a:xfrm>
          <a:prstGeom prst="rect">
            <a:avLst/>
          </a:prstGeom>
          <a:gradFill>
            <a:gsLst>
              <a:gs pos="0">
                <a:srgbClr val="363D46">
                  <a:alpha val="0"/>
                </a:srgbClr>
              </a:gs>
              <a:gs pos="100000">
                <a:srgbClr val="363D46">
                  <a:lumMod val="75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EA61666D-F4D0-C628-13D7-D0BF21A984F2}"/>
              </a:ext>
            </a:extLst>
          </p:cNvPr>
          <p:cNvSpPr>
            <a:spLocks/>
          </p:cNvSpPr>
          <p:nvPr/>
        </p:nvSpPr>
        <p:spPr>
          <a:xfrm>
            <a:off x="5054375" y="2484857"/>
            <a:ext cx="5495683" cy="1733255"/>
          </a:xfrm>
          <a:prstGeom prst="rect">
            <a:avLst/>
          </a:prstGeom>
        </p:spPr>
        <p:txBody>
          <a:bodyPr/>
          <a:lstStyle/>
          <a:p>
            <a:pPr defTabSz="251460">
              <a:spcAft>
                <a:spcPts val="600"/>
              </a:spcAft>
            </a:pPr>
            <a:r>
              <a:rPr lang="en-US" altLang="zh-CN" sz="990" kern="1200">
                <a:solidFill>
                  <a:srgbClr val="374151"/>
                </a:solidFill>
                <a:latin typeface="Söhne"/>
                <a:ea typeface="+mn-ea"/>
                <a:cs typeface="+mn-cs"/>
              </a:rPr>
              <a:t>Effective prompt engineering entails specifying the desired type of AI output and the preferred presentation style.</a:t>
            </a:r>
            <a:endParaRPr lang="zh-CN" altLang="en-US" sz="1760" kern="1200">
              <a:solidFill>
                <a:schemeClr val="tx2">
                  <a:lumMod val="50000"/>
                </a:schemeClr>
              </a:solidFill>
              <a:latin typeface="+mn-lt"/>
              <a:ea typeface="+mn-ea"/>
              <a:cs typeface="+mn-cs"/>
            </a:endParaRPr>
          </a:p>
          <a:p>
            <a:pPr>
              <a:spcAft>
                <a:spcPts val="600"/>
              </a:spcAft>
            </a:pPr>
            <a:endParaRPr lang="en-US"/>
          </a:p>
        </p:txBody>
      </p:sp>
      <p:pic>
        <p:nvPicPr>
          <p:cNvPr id="4" name="图片 5" descr="A screenshot of a computer&#10;&#10;Description automatically generated">
            <a:extLst>
              <a:ext uri="{FF2B5EF4-FFF2-40B4-BE49-F238E27FC236}">
                <a16:creationId xmlns:a16="http://schemas.microsoft.com/office/drawing/2014/main" id="{AFCA74F4-A9E1-576F-C398-B42F93F099BE}"/>
              </a:ext>
            </a:extLst>
          </p:cNvPr>
          <p:cNvPicPr>
            <a:picLocks noChangeAspect="1"/>
          </p:cNvPicPr>
          <p:nvPr/>
        </p:nvPicPr>
        <p:blipFill>
          <a:blip r:embed="rId6"/>
          <a:stretch>
            <a:fillRect/>
          </a:stretch>
        </p:blipFill>
        <p:spPr>
          <a:xfrm>
            <a:off x="4430742" y="2887299"/>
            <a:ext cx="7451800" cy="2910860"/>
          </a:xfrm>
          <a:prstGeom prst="rect">
            <a:avLst/>
          </a:prstGeom>
        </p:spPr>
      </p:pic>
      <p:pic>
        <p:nvPicPr>
          <p:cNvPr id="5" name="Audio 8" descr="A white speaker with waves&#10;&#10;Description automatically generated">
            <a:extLst>
              <a:ext uri="{FF2B5EF4-FFF2-40B4-BE49-F238E27FC236}">
                <a16:creationId xmlns:a16="http://schemas.microsoft.com/office/drawing/2014/main" id="{DCD81972-59FC-2170-3A85-46326CA9535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263943" y="6017553"/>
            <a:ext cx="450928" cy="450928"/>
          </a:xfrm>
          <a:prstGeom prst="rect">
            <a:avLst/>
          </a:prstGeom>
        </p:spPr>
      </p:pic>
      <p:sp>
        <p:nvSpPr>
          <p:cNvPr id="7" name="TextBox 6">
            <a:extLst>
              <a:ext uri="{FF2B5EF4-FFF2-40B4-BE49-F238E27FC236}">
                <a16:creationId xmlns:a16="http://schemas.microsoft.com/office/drawing/2014/main" id="{18DB3F0F-3E79-AE1F-DCD3-68EFA188BF5A}"/>
              </a:ext>
            </a:extLst>
          </p:cNvPr>
          <p:cNvSpPr txBox="1"/>
          <p:nvPr/>
        </p:nvSpPr>
        <p:spPr>
          <a:xfrm>
            <a:off x="4430742" y="824851"/>
            <a:ext cx="7282373" cy="1200329"/>
          </a:xfrm>
          <a:prstGeom prst="rect">
            <a:avLst/>
          </a:prstGeom>
          <a:noFill/>
        </p:spPr>
        <p:txBody>
          <a:bodyPr wrap="square">
            <a:spAutoFit/>
          </a:bodyPr>
          <a:lstStyle/>
          <a:p>
            <a:pPr defTabSz="877824">
              <a:spcAft>
                <a:spcPts val="600"/>
              </a:spcAft>
            </a:pPr>
            <a:r>
              <a:rPr lang="en-US" altLang="zh-CN" sz="2400" b="0" i="0" dirty="0">
                <a:effectLst/>
                <a:latin typeface="Söhne"/>
              </a:rPr>
              <a:t>Effective prompt engineering entails specifying the desired type of AI output and the preferred presentation style.</a:t>
            </a:r>
            <a:endParaRPr lang="zh-CN" altLang="en-US" sz="2800" dirty="0"/>
          </a:p>
        </p:txBody>
      </p:sp>
    </p:spTree>
    <p:extLst>
      <p:ext uri="{BB962C8B-B14F-4D97-AF65-F5344CB8AC3E}">
        <p14:creationId xmlns:p14="http://schemas.microsoft.com/office/powerpoint/2010/main" val="205101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799B1-4AAD-73A9-607C-6AB272641742}"/>
              </a:ext>
            </a:extLst>
          </p:cNvPr>
          <p:cNvSpPr>
            <a:spLocks noGrp="1"/>
          </p:cNvSpPr>
          <p:nvPr>
            <p:ph type="title"/>
          </p:nvPr>
        </p:nvSpPr>
        <p:spPr>
          <a:xfrm>
            <a:off x="669851" y="1430179"/>
            <a:ext cx="3029313" cy="3675908"/>
          </a:xfrm>
        </p:spPr>
        <p:txBody>
          <a:bodyPr anchor="ctr">
            <a:normAutofit/>
          </a:bodyPr>
          <a:lstStyle/>
          <a:p>
            <a:r>
              <a:rPr lang="en-US" altLang="zh-CN" sz="3400" b="1" kern="1200">
                <a:latin typeface="Söhne"/>
                <a:ea typeface="+mj-ea"/>
                <a:cs typeface="+mj-cs"/>
              </a:rPr>
              <a:t>Practical Example </a:t>
            </a:r>
            <a:r>
              <a:rPr lang="en-US" altLang="zh-CN" sz="3400" b="1">
                <a:latin typeface="Söhne"/>
              </a:rPr>
              <a:t>3</a:t>
            </a:r>
            <a:r>
              <a:rPr lang="en-US" altLang="zh-CN" sz="3400" b="1" kern="1200">
                <a:latin typeface="Söhne"/>
                <a:ea typeface="+mj-ea"/>
                <a:cs typeface="+mj-cs"/>
              </a:rPr>
              <a:t>:  Multilingual Language Translation</a:t>
            </a:r>
            <a:endParaRPr lang="en-US" sz="3400"/>
          </a:p>
        </p:txBody>
      </p:sp>
      <p:sp>
        <p:nvSpPr>
          <p:cNvPr id="11" name="Rectangle 10">
            <a:extLst>
              <a:ext uri="{FF2B5EF4-FFF2-40B4-BE49-F238E27FC236}">
                <a16:creationId xmlns:a16="http://schemas.microsoft.com/office/drawing/2014/main" id="{7E475056-B0EB-44BE-8568-61ABEFB2E9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59934" y="0"/>
            <a:ext cx="8132066" cy="6858000"/>
          </a:xfrm>
          <a:prstGeom prst="rect">
            <a:avLst/>
          </a:prstGeom>
          <a:solidFill>
            <a:schemeClr val="bg2"/>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F2C8E2EC-73A4-48C2-B4D7-D7726BD908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9971" y="0"/>
            <a:ext cx="0" cy="6858000"/>
          </a:xfrm>
          <a:prstGeom prst="line">
            <a:avLst/>
          </a:prstGeom>
          <a:solidFill>
            <a:srgbClr val="FFFFFF"/>
          </a:solidFill>
          <a:ln w="38100" cap="flat">
            <a:gradFill flip="none" rotWithShape="1">
              <a:gsLst>
                <a:gs pos="0">
                  <a:srgbClr val="363D46"/>
                </a:gs>
                <a:gs pos="100000">
                  <a:srgbClr val="363D46">
                    <a:lumMod val="75000"/>
                  </a:srgbClr>
                </a:gs>
              </a:gsLst>
              <a:lin ang="5400000" scaled="0"/>
              <a:tileRect/>
            </a:gradFill>
            <a:miter lim="800000"/>
          </a:ln>
          <a:effectLst>
            <a:innerShdw blurRad="57150" dist="38100" dir="14460000">
              <a:srgbClr val="000000">
                <a:alpha val="70000"/>
              </a:srgbClr>
            </a:innerShdw>
          </a:effectLst>
        </p:spPr>
        <p:style>
          <a:lnRef idx="2">
            <a:schemeClr val="accent1">
              <a:shade val="50000"/>
            </a:schemeClr>
          </a:lnRef>
          <a:fillRef idx="1">
            <a:schemeClr val="accent1"/>
          </a:fillRef>
          <a:effectRef idx="0">
            <a:schemeClr val="accent1"/>
          </a:effectRef>
          <a:fontRef idx="minor">
            <a:schemeClr val="lt1"/>
          </a:fontRef>
        </p:style>
      </p:cxnSp>
      <p:sp>
        <p:nvSpPr>
          <p:cNvPr id="15" name="Rectangle 14">
            <a:extLst>
              <a:ext uri="{FF2B5EF4-FFF2-40B4-BE49-F238E27FC236}">
                <a16:creationId xmlns:a16="http://schemas.microsoft.com/office/drawing/2014/main" id="{E82ABBDC-7A44-4AE8-A04F-B5495481B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94952" y="3195797"/>
            <a:ext cx="6858000" cy="466406"/>
          </a:xfrm>
          <a:prstGeom prst="rect">
            <a:avLst/>
          </a:prstGeom>
          <a:gradFill>
            <a:gsLst>
              <a:gs pos="0">
                <a:srgbClr val="363D46">
                  <a:alpha val="0"/>
                </a:srgbClr>
              </a:gs>
              <a:gs pos="100000">
                <a:srgbClr val="363D46">
                  <a:lumMod val="75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Content Placeholder 2">
            <a:extLst>
              <a:ext uri="{FF2B5EF4-FFF2-40B4-BE49-F238E27FC236}">
                <a16:creationId xmlns:a16="http://schemas.microsoft.com/office/drawing/2014/main" id="{21BB78EA-9AB8-A51F-F00A-8BBF6D2D94B1}"/>
              </a:ext>
            </a:extLst>
          </p:cNvPr>
          <p:cNvSpPr>
            <a:spLocks/>
          </p:cNvSpPr>
          <p:nvPr/>
        </p:nvSpPr>
        <p:spPr>
          <a:xfrm>
            <a:off x="4912980" y="715100"/>
            <a:ext cx="6758148" cy="1733254"/>
          </a:xfrm>
          <a:prstGeom prst="rect">
            <a:avLst/>
          </a:prstGeom>
        </p:spPr>
        <p:txBody>
          <a:bodyPr/>
          <a:lstStyle/>
          <a:p>
            <a:pPr defTabSz="251460">
              <a:spcAft>
                <a:spcPts val="600"/>
              </a:spcAft>
            </a:pPr>
            <a:r>
              <a:rPr lang="en-US" altLang="zh-CN" sz="2000" kern="1200" dirty="0">
                <a:latin typeface="Söhne"/>
                <a:ea typeface="+mn-ea"/>
                <a:cs typeface="+mn-cs"/>
              </a:rPr>
              <a:t>Utilizing prompt engineering enables translation services to produce highly accurate, brand-specific content without relying on human linguists.</a:t>
            </a:r>
            <a:endParaRPr lang="zh-CN" altLang="en-US" sz="4400" kern="1200" dirty="0">
              <a:latin typeface="+mn-lt"/>
              <a:ea typeface="+mn-ea"/>
              <a:cs typeface="+mn-cs"/>
            </a:endParaRPr>
          </a:p>
          <a:p>
            <a:pPr>
              <a:spcAft>
                <a:spcPts val="600"/>
              </a:spcAft>
            </a:pPr>
            <a:endParaRPr lang="en-US" sz="4800" dirty="0"/>
          </a:p>
        </p:txBody>
      </p:sp>
      <p:pic>
        <p:nvPicPr>
          <p:cNvPr id="4" name="Picture 2" descr="The 11 Best Machine (AI) Translation Tools to Use in 2023">
            <a:extLst>
              <a:ext uri="{FF2B5EF4-FFF2-40B4-BE49-F238E27FC236}">
                <a16:creationId xmlns:a16="http://schemas.microsoft.com/office/drawing/2014/main" id="{C46F4C87-9761-9B62-8222-115F9516B0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49687" y="2826704"/>
            <a:ext cx="6100569" cy="3450667"/>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8">
            <a:extLst>
              <a:ext uri="{FF2B5EF4-FFF2-40B4-BE49-F238E27FC236}">
                <a16:creationId xmlns:a16="http://schemas.microsoft.com/office/drawing/2014/main" id="{B8BFDB0E-2392-C322-A7CA-64366883139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45664" y="6277371"/>
            <a:ext cx="450928" cy="450928"/>
          </a:xfrm>
          <a:prstGeom prst="rect">
            <a:avLst/>
          </a:prstGeom>
        </p:spPr>
      </p:pic>
    </p:spTree>
    <p:extLst>
      <p:ext uri="{BB962C8B-B14F-4D97-AF65-F5344CB8AC3E}">
        <p14:creationId xmlns:p14="http://schemas.microsoft.com/office/powerpoint/2010/main" val="3203916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06727-DD71-5DEC-6502-120B1F917D94}"/>
              </a:ext>
            </a:extLst>
          </p:cNvPr>
          <p:cNvSpPr>
            <a:spLocks noGrp="1"/>
          </p:cNvSpPr>
          <p:nvPr>
            <p:ph type="title"/>
          </p:nvPr>
        </p:nvSpPr>
        <p:spPr>
          <a:xfrm>
            <a:off x="1302778" y="280187"/>
            <a:ext cx="9905998" cy="1468582"/>
          </a:xfrm>
        </p:spPr>
        <p:txBody>
          <a:bodyPr>
            <a:normAutofit/>
          </a:bodyPr>
          <a:lstStyle/>
          <a:p>
            <a:r>
              <a:rPr lang="en-US" altLang="zh-CN" sz="4000" b="1" kern="1200" dirty="0">
                <a:latin typeface="Söhne"/>
                <a:ea typeface="+mj-ea"/>
                <a:cs typeface="+mj-cs"/>
              </a:rPr>
              <a:t>Example 4: Recommendation Systems</a:t>
            </a:r>
            <a:endParaRPr lang="en-US" sz="4000" dirty="0"/>
          </a:p>
        </p:txBody>
      </p:sp>
      <p:sp>
        <p:nvSpPr>
          <p:cNvPr id="3" name="Content Placeholder 2">
            <a:extLst>
              <a:ext uri="{FF2B5EF4-FFF2-40B4-BE49-F238E27FC236}">
                <a16:creationId xmlns:a16="http://schemas.microsoft.com/office/drawing/2014/main" id="{74DE367D-455B-AA15-C538-4D03A1383965}"/>
              </a:ext>
            </a:extLst>
          </p:cNvPr>
          <p:cNvSpPr>
            <a:spLocks/>
          </p:cNvSpPr>
          <p:nvPr/>
        </p:nvSpPr>
        <p:spPr>
          <a:xfrm>
            <a:off x="701122" y="2312244"/>
            <a:ext cx="6064624" cy="2898808"/>
          </a:xfrm>
          <a:prstGeom prst="rect">
            <a:avLst/>
          </a:prstGeom>
        </p:spPr>
        <p:txBody>
          <a:bodyPr>
            <a:normAutofit lnSpcReduction="10000"/>
          </a:bodyPr>
          <a:lstStyle/>
          <a:p>
            <a:pPr defTabSz="605699">
              <a:spcAft>
                <a:spcPts val="414"/>
              </a:spcAft>
            </a:pPr>
            <a:r>
              <a:rPr lang="en-US" altLang="zh-CN" sz="2400" kern="1200" dirty="0">
                <a:latin typeface="Söhne"/>
                <a:ea typeface="+mn-ea"/>
                <a:cs typeface="+mn-cs"/>
              </a:rPr>
              <a:t>Prompt engineering is gaining significance in consumer recommendation systems.</a:t>
            </a:r>
          </a:p>
          <a:p>
            <a:pPr defTabSz="605699">
              <a:spcAft>
                <a:spcPts val="414"/>
              </a:spcAft>
            </a:pPr>
            <a:endParaRPr lang="en-US" altLang="zh-CN" sz="2400" kern="1200" dirty="0">
              <a:latin typeface="Neuemontreal"/>
              <a:ea typeface="+mn-ea"/>
              <a:cs typeface="+mn-cs"/>
            </a:endParaRPr>
          </a:p>
          <a:p>
            <a:pPr defTabSz="605699">
              <a:spcAft>
                <a:spcPts val="414"/>
              </a:spcAft>
            </a:pPr>
            <a:r>
              <a:rPr lang="en-US" altLang="zh-CN" sz="2400" kern="1200" dirty="0">
                <a:latin typeface="Söhne"/>
                <a:ea typeface="+mn-ea"/>
                <a:cs typeface="+mn-cs"/>
              </a:rPr>
              <a:t>You can supply AI models with a shopper's product preferences and generate recommendations based on both those preferences and the purchasing history of similar customers</a:t>
            </a:r>
            <a:r>
              <a:rPr lang="en-US" altLang="zh-CN" sz="2400" kern="1200" dirty="0">
                <a:solidFill>
                  <a:srgbClr val="374151"/>
                </a:solidFill>
                <a:latin typeface="Söhne"/>
                <a:ea typeface="+mn-ea"/>
                <a:cs typeface="+mn-cs"/>
              </a:rPr>
              <a:t>.</a:t>
            </a:r>
            <a:endParaRPr lang="zh-CN" altLang="en-US" sz="2400" kern="1200" dirty="0">
              <a:solidFill>
                <a:schemeClr val="tx2">
                  <a:lumMod val="50000"/>
                </a:schemeClr>
              </a:solidFill>
              <a:latin typeface="+mn-lt"/>
              <a:ea typeface="+mn-ea"/>
              <a:cs typeface="+mn-cs"/>
            </a:endParaRPr>
          </a:p>
          <a:p>
            <a:endParaRPr lang="en-US" dirty="0"/>
          </a:p>
        </p:txBody>
      </p:sp>
      <p:pic>
        <p:nvPicPr>
          <p:cNvPr id="4" name="Picture 2" descr="Woman Shopping Images - Free Download on Freepik">
            <a:extLst>
              <a:ext uri="{FF2B5EF4-FFF2-40B4-BE49-F238E27FC236}">
                <a16:creationId xmlns:a16="http://schemas.microsoft.com/office/drawing/2014/main" id="{AEE8EDA5-BD87-A3B9-C67B-096A7A1A8A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79059" y="2312244"/>
            <a:ext cx="4011819" cy="3020482"/>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8" descr="A white speaker with waves&#10;&#10;Description automatically generated">
            <a:extLst>
              <a:ext uri="{FF2B5EF4-FFF2-40B4-BE49-F238E27FC236}">
                <a16:creationId xmlns:a16="http://schemas.microsoft.com/office/drawing/2014/main" id="{B93AEAED-B9FC-1CAE-BB62-3055DC0601BD}"/>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926673" y="6008502"/>
            <a:ext cx="564205" cy="564205"/>
          </a:xfrm>
          <a:prstGeom prst="rect">
            <a:avLst/>
          </a:prstGeom>
        </p:spPr>
      </p:pic>
    </p:spTree>
    <p:extLst>
      <p:ext uri="{BB962C8B-B14F-4D97-AF65-F5344CB8AC3E}">
        <p14:creationId xmlns:p14="http://schemas.microsoft.com/office/powerpoint/2010/main" val="405576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9FAF7-E5F6-F359-FC99-8EA702E4B3AF}"/>
              </a:ext>
            </a:extLst>
          </p:cNvPr>
          <p:cNvSpPr>
            <a:spLocks noGrp="1"/>
          </p:cNvSpPr>
          <p:nvPr>
            <p:ph type="title"/>
          </p:nvPr>
        </p:nvSpPr>
        <p:spPr/>
        <p:txBody>
          <a:bodyPr/>
          <a:lstStyle/>
          <a:p>
            <a:r>
              <a:rPr lang="zh-CN" altLang="en-US" dirty="0"/>
              <a:t> </a:t>
            </a:r>
            <a:endParaRPr lang="en-US" dirty="0"/>
          </a:p>
        </p:txBody>
      </p:sp>
      <p:graphicFrame>
        <p:nvGraphicFramePr>
          <p:cNvPr id="7" name="Content Placeholder 2">
            <a:extLst>
              <a:ext uri="{FF2B5EF4-FFF2-40B4-BE49-F238E27FC236}">
                <a16:creationId xmlns:a16="http://schemas.microsoft.com/office/drawing/2014/main" id="{83EEE4DB-07AE-131D-9DBA-AE3E9F9F0BBA}"/>
              </a:ext>
            </a:extLst>
          </p:cNvPr>
          <p:cNvGraphicFramePr>
            <a:graphicFrameLocks noGrp="1"/>
          </p:cNvGraphicFramePr>
          <p:nvPr>
            <p:ph idx="1"/>
            <p:extLst>
              <p:ext uri="{D42A27DB-BD31-4B8C-83A1-F6EECF244321}">
                <p14:modId xmlns:p14="http://schemas.microsoft.com/office/powerpoint/2010/main" val="872351435"/>
              </p:ext>
            </p:extLst>
          </p:nvPr>
        </p:nvGraphicFramePr>
        <p:xfrm>
          <a:off x="721518" y="882502"/>
          <a:ext cx="10745787" cy="48874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Audio 23">
            <a:extLst>
              <a:ext uri="{FF2B5EF4-FFF2-40B4-BE49-F238E27FC236}">
                <a16:creationId xmlns:a16="http://schemas.microsoft.com/office/drawing/2014/main" id="{F07C05E2-319D-5ABB-6588-280F7D4ED66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884373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E8723-BEA2-C2B0-7AF5-A5D7351B5EE9}"/>
              </a:ext>
            </a:extLst>
          </p:cNvPr>
          <p:cNvSpPr>
            <a:spLocks noGrp="1"/>
          </p:cNvSpPr>
          <p:nvPr>
            <p:ph type="title"/>
          </p:nvPr>
        </p:nvSpPr>
        <p:spPr>
          <a:xfrm>
            <a:off x="1143001" y="88235"/>
            <a:ext cx="9905998" cy="1468582"/>
          </a:xfrm>
        </p:spPr>
        <p:txBody>
          <a:bodyPr>
            <a:normAutofit/>
          </a:bodyPr>
          <a:lstStyle/>
          <a:p>
            <a:r>
              <a:rPr lang="en-US" altLang="zh-CN" sz="4000" b="1" kern="1200" dirty="0">
                <a:latin typeface="Söhne"/>
                <a:ea typeface="+mj-ea"/>
                <a:cs typeface="+mj-cs"/>
              </a:rPr>
              <a:t>Example 5: Design and Prototyping</a:t>
            </a:r>
            <a:endParaRPr lang="en-US" sz="4000" dirty="0"/>
          </a:p>
        </p:txBody>
      </p:sp>
      <p:sp>
        <p:nvSpPr>
          <p:cNvPr id="3" name="Content Placeholder 2">
            <a:extLst>
              <a:ext uri="{FF2B5EF4-FFF2-40B4-BE49-F238E27FC236}">
                <a16:creationId xmlns:a16="http://schemas.microsoft.com/office/drawing/2014/main" id="{B957F8DD-906A-3725-16EF-2AEB23A4DF0B}"/>
              </a:ext>
            </a:extLst>
          </p:cNvPr>
          <p:cNvSpPr>
            <a:spLocks/>
          </p:cNvSpPr>
          <p:nvPr/>
        </p:nvSpPr>
        <p:spPr>
          <a:xfrm>
            <a:off x="1143001" y="2019238"/>
            <a:ext cx="5143739" cy="3502357"/>
          </a:xfrm>
          <a:prstGeom prst="rect">
            <a:avLst/>
          </a:prstGeom>
        </p:spPr>
        <p:txBody>
          <a:bodyPr>
            <a:normAutofit fontScale="92500" lnSpcReduction="10000"/>
          </a:bodyPr>
          <a:lstStyle/>
          <a:p>
            <a:pPr defTabSz="292608">
              <a:spcAft>
                <a:spcPts val="600"/>
              </a:spcAft>
            </a:pPr>
            <a:r>
              <a:rPr lang="en-US" altLang="zh-CN" sz="2800" kern="1200" dirty="0">
                <a:latin typeface="Söhne"/>
                <a:ea typeface="+mn-ea"/>
                <a:cs typeface="+mn-cs"/>
              </a:rPr>
              <a:t>Architects, product designers, and artists can utilize prompt engineering to fuel their creativity and bring their concepts to life. By providing AI models with design parameters like materials, dimensions, and aesthetics, professionals can swiftly generate 3D models.</a:t>
            </a:r>
            <a:endParaRPr lang="zh-CN" altLang="en-US" sz="2800" kern="1200" dirty="0">
              <a:latin typeface="+mn-lt"/>
              <a:ea typeface="+mn-ea"/>
              <a:cs typeface="+mn-cs"/>
            </a:endParaRPr>
          </a:p>
          <a:p>
            <a:pPr>
              <a:spcAft>
                <a:spcPts val="600"/>
              </a:spcAft>
            </a:pPr>
            <a:endParaRPr lang="en-US" sz="2000" dirty="0"/>
          </a:p>
        </p:txBody>
      </p:sp>
      <p:pic>
        <p:nvPicPr>
          <p:cNvPr id="4" name="图片 5">
            <a:extLst>
              <a:ext uri="{FF2B5EF4-FFF2-40B4-BE49-F238E27FC236}">
                <a16:creationId xmlns:a16="http://schemas.microsoft.com/office/drawing/2014/main" id="{94E41A19-DD26-4E79-3EAC-308FE5E31E5C}"/>
              </a:ext>
            </a:extLst>
          </p:cNvPr>
          <p:cNvPicPr>
            <a:picLocks noChangeAspect="1"/>
          </p:cNvPicPr>
          <p:nvPr/>
        </p:nvPicPr>
        <p:blipFill>
          <a:blip r:embed="rId5"/>
          <a:stretch>
            <a:fillRect/>
          </a:stretch>
        </p:blipFill>
        <p:spPr>
          <a:xfrm>
            <a:off x="6856232" y="1505360"/>
            <a:ext cx="4192767" cy="4530114"/>
          </a:xfrm>
          <a:prstGeom prst="rect">
            <a:avLst/>
          </a:prstGeom>
        </p:spPr>
      </p:pic>
      <p:pic>
        <p:nvPicPr>
          <p:cNvPr id="5" name="Audio 8">
            <a:extLst>
              <a:ext uri="{FF2B5EF4-FFF2-40B4-BE49-F238E27FC236}">
                <a16:creationId xmlns:a16="http://schemas.microsoft.com/office/drawing/2014/main" id="{DFBAB232-070B-A796-EFB5-8242F42308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60594" y="6035474"/>
            <a:ext cx="525468" cy="525468"/>
          </a:xfrm>
          <a:prstGeom prst="rect">
            <a:avLst/>
          </a:prstGeom>
        </p:spPr>
      </p:pic>
    </p:spTree>
    <p:extLst>
      <p:ext uri="{BB962C8B-B14F-4D97-AF65-F5344CB8AC3E}">
        <p14:creationId xmlns:p14="http://schemas.microsoft.com/office/powerpoint/2010/main" val="127493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272A8-0896-AAFE-C883-801C9718E040}"/>
              </a:ext>
            </a:extLst>
          </p:cNvPr>
          <p:cNvSpPr>
            <a:spLocks noGrp="1"/>
          </p:cNvSpPr>
          <p:nvPr>
            <p:ph type="title"/>
          </p:nvPr>
        </p:nvSpPr>
        <p:spPr>
          <a:xfrm>
            <a:off x="1143001" y="296183"/>
            <a:ext cx="9905998" cy="1468582"/>
          </a:xfrm>
        </p:spPr>
        <p:txBody>
          <a:bodyPr>
            <a:normAutofit/>
          </a:bodyPr>
          <a:lstStyle/>
          <a:p>
            <a:r>
              <a:rPr lang="en-US" altLang="zh-CN" sz="3600" b="1" kern="1200" dirty="0">
                <a:latin typeface="Söhne"/>
                <a:ea typeface="+mj-ea"/>
                <a:cs typeface="+mj-cs"/>
              </a:rPr>
              <a:t>Example 6: Code Generation &amp; Data Analysis</a:t>
            </a:r>
            <a:endParaRPr lang="en-US" sz="3600" dirty="0"/>
          </a:p>
        </p:txBody>
      </p:sp>
      <p:sp>
        <p:nvSpPr>
          <p:cNvPr id="3" name="Content Placeholder 2">
            <a:extLst>
              <a:ext uri="{FF2B5EF4-FFF2-40B4-BE49-F238E27FC236}">
                <a16:creationId xmlns:a16="http://schemas.microsoft.com/office/drawing/2014/main" id="{3354576B-CB2E-8780-7518-C73371C753AB}"/>
              </a:ext>
            </a:extLst>
          </p:cNvPr>
          <p:cNvSpPr>
            <a:spLocks/>
          </p:cNvSpPr>
          <p:nvPr/>
        </p:nvSpPr>
        <p:spPr>
          <a:xfrm>
            <a:off x="1067495" y="2078182"/>
            <a:ext cx="4320127" cy="4170218"/>
          </a:xfrm>
          <a:prstGeom prst="rect">
            <a:avLst/>
          </a:prstGeom>
        </p:spPr>
        <p:txBody>
          <a:bodyPr>
            <a:normAutofit lnSpcReduction="10000"/>
          </a:bodyPr>
          <a:lstStyle/>
          <a:p>
            <a:pPr defTabSz="352044">
              <a:spcAft>
                <a:spcPts val="600"/>
              </a:spcAft>
            </a:pPr>
            <a:r>
              <a:rPr lang="en-US" altLang="zh-CN" sz="3000" kern="1200" dirty="0">
                <a:latin typeface="Söhne"/>
                <a:ea typeface="+mn-ea"/>
                <a:cs typeface="+mn-cs"/>
              </a:rPr>
              <a:t>Language models engineered with specific prompts can aid developers by producing code snippets, offering code completion suggestions, and assisting in debugging intricate software systems.</a:t>
            </a:r>
            <a:endParaRPr lang="zh-CN" altLang="en-US" sz="3000" kern="1200" dirty="0">
              <a:latin typeface="+mn-lt"/>
              <a:ea typeface="+mn-ea"/>
              <a:cs typeface="+mn-cs"/>
            </a:endParaRPr>
          </a:p>
          <a:p>
            <a:pPr>
              <a:spcAft>
                <a:spcPts val="600"/>
              </a:spcAft>
            </a:pPr>
            <a:endParaRPr lang="en-US" dirty="0"/>
          </a:p>
        </p:txBody>
      </p:sp>
      <p:pic>
        <p:nvPicPr>
          <p:cNvPr id="4" name="Picture 2" descr="11 Essential Tips to Write Better Code with Java Examples">
            <a:extLst>
              <a:ext uri="{FF2B5EF4-FFF2-40B4-BE49-F238E27FC236}">
                <a16:creationId xmlns:a16="http://schemas.microsoft.com/office/drawing/2014/main" id="{CA8E1322-8927-099E-A5FE-62EED7BE71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5276" y="2380129"/>
            <a:ext cx="4469008" cy="2504609"/>
          </a:xfrm>
          <a:prstGeom prst="rect">
            <a:avLst/>
          </a:prstGeom>
          <a:noFill/>
          <a:extLst>
            <a:ext uri="{909E8E84-426E-40DD-AFC4-6F175D3DCCD1}">
              <a14:hiddenFill xmlns:a14="http://schemas.microsoft.com/office/drawing/2010/main">
                <a:solidFill>
                  <a:srgbClr val="FFFFFF"/>
                </a:solidFill>
              </a14:hiddenFill>
            </a:ext>
          </a:extLst>
        </p:spPr>
      </p:pic>
      <p:pic>
        <p:nvPicPr>
          <p:cNvPr id="5" name="Audio 7">
            <a:extLst>
              <a:ext uri="{FF2B5EF4-FFF2-40B4-BE49-F238E27FC236}">
                <a16:creationId xmlns:a16="http://schemas.microsoft.com/office/drawing/2014/main" id="{4D5A13C9-0808-1F1F-E719-DD640E051AE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0964284" y="5934983"/>
            <a:ext cx="626834" cy="626834"/>
          </a:xfrm>
          <a:prstGeom prst="rect">
            <a:avLst/>
          </a:prstGeom>
        </p:spPr>
      </p:pic>
    </p:spTree>
    <p:extLst>
      <p:ext uri="{BB962C8B-B14F-4D97-AF65-F5344CB8AC3E}">
        <p14:creationId xmlns:p14="http://schemas.microsoft.com/office/powerpoint/2010/main" val="35091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pic>
        <p:nvPicPr>
          <p:cNvPr id="5" name="Picture 4" descr="A race team working at a pit stop">
            <a:extLst>
              <a:ext uri="{FF2B5EF4-FFF2-40B4-BE49-F238E27FC236}">
                <a16:creationId xmlns:a16="http://schemas.microsoft.com/office/drawing/2014/main" id="{F00C0E9D-7FDC-5584-F14A-0DB35C3CA245}"/>
              </a:ext>
            </a:extLst>
          </p:cNvPr>
          <p:cNvPicPr>
            <a:picLocks noChangeAspect="1"/>
          </p:cNvPicPr>
          <p:nvPr/>
        </p:nvPicPr>
        <p:blipFill rotWithShape="1">
          <a:blip r:embed="rId3">
            <a:duotone>
              <a:prstClr val="black"/>
              <a:schemeClr val="bg1">
                <a:tint val="45000"/>
                <a:satMod val="400000"/>
              </a:schemeClr>
            </a:duotone>
            <a:alphaModFix amt="25000"/>
          </a:blip>
          <a:srcRect t="196" b="12594"/>
          <a:stretch/>
        </p:blipFill>
        <p:spPr>
          <a:xfrm>
            <a:off x="20" y="10"/>
            <a:ext cx="12191980" cy="6857990"/>
          </a:xfrm>
          <a:prstGeom prst="rect">
            <a:avLst/>
          </a:prstGeom>
        </p:spPr>
      </p:pic>
      <p:sp>
        <p:nvSpPr>
          <p:cNvPr id="2" name="Title 1">
            <a:extLst>
              <a:ext uri="{FF2B5EF4-FFF2-40B4-BE49-F238E27FC236}">
                <a16:creationId xmlns:a16="http://schemas.microsoft.com/office/drawing/2014/main" id="{15E4CB69-C7FC-33AD-E4FF-C229BB8D6DD2}"/>
              </a:ext>
            </a:extLst>
          </p:cNvPr>
          <p:cNvSpPr>
            <a:spLocks noGrp="1"/>
          </p:cNvSpPr>
          <p:nvPr>
            <p:ph type="title"/>
          </p:nvPr>
        </p:nvSpPr>
        <p:spPr>
          <a:xfrm>
            <a:off x="1751012" y="609601"/>
            <a:ext cx="8676222" cy="3200400"/>
          </a:xfrm>
        </p:spPr>
        <p:txBody>
          <a:bodyPr vert="horz" lIns="91440" tIns="45720" rIns="91440" bIns="45720" rtlCol="0" anchor="b">
            <a:normAutofit/>
          </a:bodyPr>
          <a:lstStyle/>
          <a:p>
            <a:pPr algn="ctr"/>
            <a:r>
              <a:rPr lang="en-US" altLang="zh-CN" sz="4800">
                <a:effectLst>
                  <a:glow rad="38100">
                    <a:schemeClr val="bg1">
                      <a:lumMod val="65000"/>
                      <a:lumOff val="35000"/>
                      <a:alpha val="50000"/>
                    </a:schemeClr>
                  </a:glow>
                  <a:outerShdw blurRad="28575" dist="31750" dir="13200000" algn="tl" rotWithShape="0">
                    <a:srgbClr val="000000">
                      <a:alpha val="25000"/>
                    </a:srgbClr>
                  </a:outerShdw>
                </a:effectLst>
              </a:rPr>
              <a:t>CHAT GPT Time!</a:t>
            </a:r>
            <a:endParaRPr lang="en-US" sz="4800">
              <a:effectLst>
                <a:glow rad="38100">
                  <a:schemeClr val="bg1">
                    <a:lumMod val="65000"/>
                    <a:lumOff val="35000"/>
                    <a:alpha val="50000"/>
                  </a:schemeClr>
                </a:glow>
                <a:outerShdw blurRad="28575" dist="31750" dir="13200000" algn="tl" rotWithShape="0">
                  <a:srgbClr val="000000">
                    <a:alpha val="25000"/>
                  </a:srgbClr>
                </a:outerShdw>
              </a:effectLst>
            </a:endParaRPr>
          </a:p>
        </p:txBody>
      </p:sp>
    </p:spTree>
    <p:extLst>
      <p:ext uri="{BB962C8B-B14F-4D97-AF65-F5344CB8AC3E}">
        <p14:creationId xmlns:p14="http://schemas.microsoft.com/office/powerpoint/2010/main" val="918526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5F32515-9322-44A5-8C72-4C7BFB4618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617F13B-5021-454F-90E5-3AB2383BFD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492F3F8-F8B4-EAC5-24E1-E0E442134FAE}"/>
              </a:ext>
            </a:extLst>
          </p:cNvPr>
          <p:cNvPicPr>
            <a:picLocks noGrp="1" noChangeAspect="1"/>
          </p:cNvPicPr>
          <p:nvPr>
            <p:ph idx="1"/>
          </p:nvPr>
        </p:nvPicPr>
        <p:blipFill rotWithShape="1">
          <a:blip r:embed="rId3"/>
          <a:srcRect t="16550" b="6919"/>
          <a:stretch/>
        </p:blipFill>
        <p:spPr>
          <a:xfrm>
            <a:off x="1143967" y="643467"/>
            <a:ext cx="9904066" cy="5571066"/>
          </a:xfrm>
          <a:prstGeom prst="rect">
            <a:avLst/>
          </a:prstGeom>
        </p:spPr>
      </p:pic>
    </p:spTree>
    <p:extLst>
      <p:ext uri="{BB962C8B-B14F-4D97-AF65-F5344CB8AC3E}">
        <p14:creationId xmlns:p14="http://schemas.microsoft.com/office/powerpoint/2010/main" val="26009956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EC29838-228E-4DBB-993F-4459C0BD8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B46DA45-3761-4335-B5CA-E03E76B5F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78B38C7-930E-425A-AC28-8C36EE323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643468"/>
            <a:ext cx="10905067" cy="55710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7E32C96-5357-2ED5-EF6E-B32CD2F2F147}"/>
              </a:ext>
            </a:extLst>
          </p:cNvPr>
          <p:cNvSpPr>
            <a:spLocks/>
          </p:cNvSpPr>
          <p:nvPr/>
        </p:nvSpPr>
        <p:spPr>
          <a:xfrm>
            <a:off x="1141413" y="2666999"/>
            <a:ext cx="9905998" cy="3124201"/>
          </a:xfrm>
          <a:prstGeom prst="rect">
            <a:avLst/>
          </a:prstGeom>
        </p:spPr>
        <p:txBody>
          <a:bodyPr/>
          <a:lstStyle/>
          <a:p>
            <a:r>
              <a:rPr lang="zh-CN" altLang="en-US" dirty="0"/>
              <a:t> </a:t>
            </a:r>
            <a:endParaRPr lang="en-US" dirty="0"/>
          </a:p>
        </p:txBody>
      </p:sp>
      <p:pic>
        <p:nvPicPr>
          <p:cNvPr id="4" name="Content Placeholder 3">
            <a:extLst>
              <a:ext uri="{FF2B5EF4-FFF2-40B4-BE49-F238E27FC236}">
                <a16:creationId xmlns:a16="http://schemas.microsoft.com/office/drawing/2014/main" id="{1227C613-8EFA-C929-5E96-87475E331099}"/>
              </a:ext>
            </a:extLst>
          </p:cNvPr>
          <p:cNvPicPr>
            <a:picLocks noChangeAspect="1"/>
          </p:cNvPicPr>
          <p:nvPr/>
        </p:nvPicPr>
        <p:blipFill>
          <a:blip r:embed="rId5"/>
          <a:stretch>
            <a:fillRect/>
          </a:stretch>
        </p:blipFill>
        <p:spPr>
          <a:xfrm>
            <a:off x="2104764" y="834904"/>
            <a:ext cx="7772574" cy="5188192"/>
          </a:xfrm>
          <a:prstGeom prst="rect">
            <a:avLst/>
          </a:prstGeom>
        </p:spPr>
      </p:pic>
      <p:pic>
        <p:nvPicPr>
          <p:cNvPr id="5" name="Audio 6">
            <a:extLst>
              <a:ext uri="{FF2B5EF4-FFF2-40B4-BE49-F238E27FC236}">
                <a16:creationId xmlns:a16="http://schemas.microsoft.com/office/drawing/2014/main" id="{AFBD1B0A-2FC8-C106-3367-D75F6D6CA71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320914" y="5110924"/>
            <a:ext cx="617403" cy="617403"/>
          </a:xfrm>
          <a:prstGeom prst="rect">
            <a:avLst/>
          </a:prstGeom>
        </p:spPr>
      </p:pic>
    </p:spTree>
    <p:extLst>
      <p:ext uri="{BB962C8B-B14F-4D97-AF65-F5344CB8AC3E}">
        <p14:creationId xmlns:p14="http://schemas.microsoft.com/office/powerpoint/2010/main" val="22489891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E0E69-A8A0-6A2B-C3E6-C5451B2B0BCE}"/>
              </a:ext>
            </a:extLst>
          </p:cNvPr>
          <p:cNvSpPr>
            <a:spLocks noGrp="1"/>
          </p:cNvSpPr>
          <p:nvPr>
            <p:ph type="title"/>
          </p:nvPr>
        </p:nvSpPr>
        <p:spPr>
          <a:xfrm>
            <a:off x="1141413" y="609600"/>
            <a:ext cx="9905998" cy="1468582"/>
          </a:xfrm>
        </p:spPr>
        <p:txBody>
          <a:bodyPr>
            <a:normAutofit/>
          </a:bodyPr>
          <a:lstStyle/>
          <a:p>
            <a:r>
              <a:rPr lang="en-US" altLang="zh-CN" kern="1200" dirty="0">
                <a:latin typeface="+mj-lt"/>
                <a:ea typeface="+mj-ea"/>
                <a:cs typeface="+mj-cs"/>
              </a:rPr>
              <a:t>Conclusion:</a:t>
            </a:r>
            <a:endParaRPr lang="en-US" dirty="0"/>
          </a:p>
        </p:txBody>
      </p:sp>
      <p:sp>
        <p:nvSpPr>
          <p:cNvPr id="3" name="Content Placeholder 2">
            <a:extLst>
              <a:ext uri="{FF2B5EF4-FFF2-40B4-BE49-F238E27FC236}">
                <a16:creationId xmlns:a16="http://schemas.microsoft.com/office/drawing/2014/main" id="{BD19DD13-F2D5-6087-372C-09D6B3F51E75}"/>
              </a:ext>
            </a:extLst>
          </p:cNvPr>
          <p:cNvSpPr>
            <a:spLocks/>
          </p:cNvSpPr>
          <p:nvPr/>
        </p:nvSpPr>
        <p:spPr>
          <a:xfrm>
            <a:off x="1523905" y="2286000"/>
            <a:ext cx="8308802" cy="2620470"/>
          </a:xfrm>
          <a:prstGeom prst="rect">
            <a:avLst/>
          </a:prstGeom>
        </p:spPr>
        <p:txBody>
          <a:bodyPr/>
          <a:lstStyle/>
          <a:p>
            <a:pPr defTabSz="379476">
              <a:spcAft>
                <a:spcPts val="600"/>
              </a:spcAft>
            </a:pPr>
            <a:r>
              <a:rPr lang="en-US" sz="1600" kern="1200" dirty="0">
                <a:solidFill>
                  <a:schemeClr val="tx1"/>
                </a:solidFill>
                <a:latin typeface="+mn-lt"/>
                <a:ea typeface="+mn-ea"/>
                <a:cs typeface="+mn-cs"/>
              </a:rPr>
              <a:t>The realm of AI has undergone a profound transformation, offering boundless possibilities and futuristic applications.</a:t>
            </a:r>
          </a:p>
          <a:p>
            <a:pPr defTabSz="379476">
              <a:spcAft>
                <a:spcPts val="600"/>
              </a:spcAft>
            </a:pPr>
            <a:endParaRPr lang="en-US" sz="1600" kern="1200" dirty="0">
              <a:solidFill>
                <a:schemeClr val="tx1"/>
              </a:solidFill>
              <a:latin typeface="+mn-lt"/>
              <a:ea typeface="+mn-ea"/>
              <a:cs typeface="+mn-cs"/>
            </a:endParaRPr>
          </a:p>
          <a:p>
            <a:pPr defTabSz="379476">
              <a:spcAft>
                <a:spcPts val="600"/>
              </a:spcAft>
            </a:pPr>
            <a:r>
              <a:rPr lang="en-US" sz="1600" kern="1200" dirty="0">
                <a:solidFill>
                  <a:schemeClr val="tx1"/>
                </a:solidFill>
                <a:latin typeface="+mn-lt"/>
                <a:ea typeface="+mn-ea"/>
                <a:cs typeface="+mn-cs"/>
              </a:rPr>
              <a:t>Prompts can direct AI models similarly to human instructions, ushering in a revolution in the future, as demonstrated by examples like </a:t>
            </a:r>
            <a:r>
              <a:rPr lang="en-US" sz="1600" kern="1200" dirty="0" err="1">
                <a:solidFill>
                  <a:schemeClr val="tx1"/>
                </a:solidFill>
                <a:latin typeface="+mn-lt"/>
                <a:ea typeface="+mn-ea"/>
                <a:cs typeface="+mn-cs"/>
              </a:rPr>
              <a:t>ChatGPT</a:t>
            </a:r>
            <a:r>
              <a:rPr lang="en-US" sz="1600" kern="1200" dirty="0">
                <a:solidFill>
                  <a:schemeClr val="tx1"/>
                </a:solidFill>
                <a:latin typeface="+mn-lt"/>
                <a:ea typeface="+mn-ea"/>
                <a:cs typeface="+mn-cs"/>
              </a:rPr>
              <a:t>. Understanding the underlying principles and fundamentals is essential for effective AI utilization.</a:t>
            </a:r>
          </a:p>
          <a:p>
            <a:pPr>
              <a:spcAft>
                <a:spcPts val="600"/>
              </a:spcAft>
            </a:pPr>
            <a:endParaRPr lang="en-US" dirty="0"/>
          </a:p>
        </p:txBody>
      </p:sp>
      <p:pic>
        <p:nvPicPr>
          <p:cNvPr id="4" name="Audio 5" descr="A white speaker with waves&#10;&#10;Description automatically generated">
            <a:extLst>
              <a:ext uri="{FF2B5EF4-FFF2-40B4-BE49-F238E27FC236}">
                <a16:creationId xmlns:a16="http://schemas.microsoft.com/office/drawing/2014/main" id="{95458058-AD2A-5758-863F-9425CA6075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924466" y="5677488"/>
            <a:ext cx="681748" cy="681748"/>
          </a:xfrm>
          <a:prstGeom prst="rect">
            <a:avLst/>
          </a:prstGeom>
        </p:spPr>
      </p:pic>
    </p:spTree>
    <p:extLst>
      <p:ext uri="{BB962C8B-B14F-4D97-AF65-F5344CB8AC3E}">
        <p14:creationId xmlns:p14="http://schemas.microsoft.com/office/powerpoint/2010/main" val="3693831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47C83-EB16-A680-7D58-AEF9E34D304A}"/>
              </a:ext>
            </a:extLst>
          </p:cNvPr>
          <p:cNvSpPr>
            <a:spLocks noGrp="1"/>
          </p:cNvSpPr>
          <p:nvPr>
            <p:ph type="title"/>
          </p:nvPr>
        </p:nvSpPr>
        <p:spPr>
          <a:xfrm>
            <a:off x="1114424" y="847726"/>
            <a:ext cx="6150510" cy="3200400"/>
          </a:xfrm>
        </p:spPr>
        <p:txBody>
          <a:bodyPr vert="horz" lIns="91440" tIns="45720" rIns="91440" bIns="45720" rtlCol="0" anchor="b">
            <a:normAutofit/>
          </a:bodyPr>
          <a:lstStyle/>
          <a:p>
            <a:pPr algn="ctr"/>
            <a:r>
              <a:rPr lang="en-US" altLang="zh-CN" sz="4800" b="1" i="0">
                <a:effectLst>
                  <a:glow rad="38100">
                    <a:schemeClr val="bg1">
                      <a:lumMod val="65000"/>
                      <a:lumOff val="35000"/>
                      <a:alpha val="50000"/>
                    </a:schemeClr>
                  </a:glow>
                  <a:outerShdw blurRad="28575" dist="31750" dir="13200000" algn="tl" rotWithShape="0">
                    <a:srgbClr val="000000">
                      <a:alpha val="25000"/>
                    </a:srgbClr>
                  </a:outerShdw>
                </a:effectLst>
              </a:rPr>
              <a:t>Thanks fo</a:t>
            </a:r>
            <a:r>
              <a:rPr lang="en-US" altLang="zh-CN" sz="4800" b="1">
                <a:effectLst>
                  <a:glow rad="38100">
                    <a:schemeClr val="bg1">
                      <a:lumMod val="65000"/>
                      <a:lumOff val="35000"/>
                      <a:alpha val="50000"/>
                    </a:schemeClr>
                  </a:glow>
                  <a:outerShdw blurRad="28575" dist="31750" dir="13200000" algn="tl" rotWithShape="0">
                    <a:srgbClr val="000000">
                      <a:alpha val="25000"/>
                    </a:srgbClr>
                  </a:outerShdw>
                </a:effectLst>
              </a:rPr>
              <a:t>r Listening!</a:t>
            </a:r>
            <a:endParaRPr lang="en-US" sz="4800">
              <a:effectLst>
                <a:glow rad="38100">
                  <a:schemeClr val="bg1">
                    <a:lumMod val="65000"/>
                    <a:lumOff val="35000"/>
                    <a:alpha val="50000"/>
                  </a:schemeClr>
                </a:glow>
                <a:outerShdw blurRad="28575" dist="31750" dir="13200000" algn="tl" rotWithShape="0">
                  <a:srgbClr val="000000">
                    <a:alpha val="25000"/>
                  </a:srgbClr>
                </a:outerShdw>
              </a:effectLst>
            </a:endParaRPr>
          </a:p>
        </p:txBody>
      </p:sp>
      <p:sp>
        <p:nvSpPr>
          <p:cNvPr id="3" name="Content Placeholder 2">
            <a:extLst>
              <a:ext uri="{FF2B5EF4-FFF2-40B4-BE49-F238E27FC236}">
                <a16:creationId xmlns:a16="http://schemas.microsoft.com/office/drawing/2014/main" id="{E380ED36-7C50-83E9-A153-C1F46B090ABD}"/>
              </a:ext>
            </a:extLst>
          </p:cNvPr>
          <p:cNvSpPr>
            <a:spLocks noGrp="1"/>
          </p:cNvSpPr>
          <p:nvPr>
            <p:ph idx="1"/>
          </p:nvPr>
        </p:nvSpPr>
        <p:spPr>
          <a:xfrm>
            <a:off x="1114424" y="4124325"/>
            <a:ext cx="6150510" cy="1905000"/>
          </a:xfrm>
        </p:spPr>
        <p:txBody>
          <a:bodyPr vert="horz" lIns="91440" tIns="45720" rIns="91440" bIns="45720" rtlCol="0" anchor="t">
            <a:normAutofit/>
          </a:bodyPr>
          <a:lstStyle/>
          <a:p>
            <a:pPr marL="0" indent="0" algn="ctr">
              <a:buNone/>
            </a:pPr>
            <a:r>
              <a:rPr lang="en-US" altLang="zh-CN" sz="2100">
                <a:gradFill flip="none" rotWithShape="1">
                  <a:gsLst>
                    <a:gs pos="0">
                      <a:schemeClr val="tx1"/>
                    </a:gs>
                    <a:gs pos="100000">
                      <a:schemeClr val="tx1">
                        <a:lumMod val="75000"/>
                      </a:schemeClr>
                    </a:gs>
                  </a:gsLst>
                  <a:lin ang="5400000" scaled="0"/>
                  <a:tileRect/>
                </a:gradFill>
              </a:rPr>
              <a:t> </a:t>
            </a:r>
            <a:endParaRPr lang="en-US" sz="2100">
              <a:gradFill flip="none" rotWithShape="1">
                <a:gsLst>
                  <a:gs pos="0">
                    <a:schemeClr val="tx1"/>
                  </a:gs>
                  <a:gs pos="100000">
                    <a:schemeClr val="tx1">
                      <a:lumMod val="75000"/>
                    </a:schemeClr>
                  </a:gs>
                </a:gsLst>
                <a:lin ang="5400000" scaled="0"/>
                <a:tileRect/>
              </a:gradFill>
            </a:endParaRPr>
          </a:p>
        </p:txBody>
      </p:sp>
      <p:pic>
        <p:nvPicPr>
          <p:cNvPr id="7" name="Graphic 6" descr="Thumbs Up Sign">
            <a:extLst>
              <a:ext uri="{FF2B5EF4-FFF2-40B4-BE49-F238E27FC236}">
                <a16:creationId xmlns:a16="http://schemas.microsoft.com/office/drawing/2014/main" id="{4D67A869-6DFA-3977-E33D-86BF72E5ABB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99131" y="1764334"/>
            <a:ext cx="3416888" cy="3416888"/>
          </a:xfrm>
          <a:prstGeom prst="roundRect">
            <a:avLst>
              <a:gd name="adj" fmla="val 3517"/>
            </a:avLst>
          </a:prstGeom>
          <a:ln w="38100">
            <a:gradFill flip="none" rotWithShape="1">
              <a:gsLst>
                <a:gs pos="0">
                  <a:srgbClr val="363D46"/>
                </a:gs>
                <a:gs pos="100000">
                  <a:srgbClr val="363D46">
                    <a:lumMod val="75000"/>
                  </a:srgbClr>
                </a:gs>
              </a:gsLst>
              <a:lin ang="5400000" scaled="0"/>
              <a:tileRect/>
            </a:gradFill>
          </a:ln>
          <a:effectLst>
            <a:innerShdw blurRad="57150" dist="38100" dir="14460000">
              <a:srgbClr val="000000">
                <a:alpha val="70000"/>
              </a:srgbClr>
            </a:innerShdw>
          </a:effectLst>
        </p:spPr>
      </p:pic>
    </p:spTree>
    <p:extLst>
      <p:ext uri="{BB962C8B-B14F-4D97-AF65-F5344CB8AC3E}">
        <p14:creationId xmlns:p14="http://schemas.microsoft.com/office/powerpoint/2010/main" val="3565199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8DF6-0ABC-98BF-EF77-1D9F814A59B6}"/>
              </a:ext>
            </a:extLst>
          </p:cNvPr>
          <p:cNvSpPr>
            <a:spLocks noGrp="1"/>
          </p:cNvSpPr>
          <p:nvPr>
            <p:ph type="title"/>
          </p:nvPr>
        </p:nvSpPr>
        <p:spPr/>
        <p:txBody>
          <a:bodyPr/>
          <a:lstStyle/>
          <a:p>
            <a:r>
              <a:rPr lang="en-US" altLang="zh-CN" b="1" i="0" dirty="0">
                <a:effectLst/>
                <a:latin typeface="Söhne"/>
              </a:rPr>
              <a:t>Lecture Overview:</a:t>
            </a:r>
            <a:endParaRPr lang="en-US" dirty="0"/>
          </a:p>
        </p:txBody>
      </p:sp>
      <p:graphicFrame>
        <p:nvGraphicFramePr>
          <p:cNvPr id="6" name="Content Placeholder 2">
            <a:extLst>
              <a:ext uri="{FF2B5EF4-FFF2-40B4-BE49-F238E27FC236}">
                <a16:creationId xmlns:a16="http://schemas.microsoft.com/office/drawing/2014/main" id="{012B271B-3F73-D365-F319-ECFBB5D02256}"/>
              </a:ext>
            </a:extLst>
          </p:cNvPr>
          <p:cNvGraphicFramePr>
            <a:graphicFrameLocks noGrp="1"/>
          </p:cNvGraphicFramePr>
          <p:nvPr>
            <p:ph idx="1"/>
          </p:nvPr>
        </p:nvGraphicFramePr>
        <p:xfrm>
          <a:off x="1141413" y="2667000"/>
          <a:ext cx="9906000" cy="312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Audio 8">
            <a:extLst>
              <a:ext uri="{FF2B5EF4-FFF2-40B4-BE49-F238E27FC236}">
                <a16:creationId xmlns:a16="http://schemas.microsoft.com/office/drawing/2014/main" id="{A502DD97-2790-EFEA-BAD7-28368ADE97E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3308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5807E-FF53-D46C-B1F5-C2586C602F29}"/>
              </a:ext>
            </a:extLst>
          </p:cNvPr>
          <p:cNvSpPr>
            <a:spLocks noGrp="1"/>
          </p:cNvSpPr>
          <p:nvPr>
            <p:ph type="title"/>
          </p:nvPr>
        </p:nvSpPr>
        <p:spPr/>
        <p:txBody>
          <a:bodyPr/>
          <a:lstStyle/>
          <a:p>
            <a:r>
              <a:rPr lang="en-US" altLang="zh-CN" b="1" i="0" kern="1200" dirty="0">
                <a:solidFill>
                  <a:schemeClr val="tx1"/>
                </a:solidFill>
                <a:latin typeface="+mj-lt"/>
                <a:ea typeface="+mj-ea"/>
                <a:cs typeface="+mj-cs"/>
              </a:rPr>
              <a:t>W</a:t>
            </a:r>
            <a:r>
              <a:rPr lang="en-US" altLang="zh-CN" b="1" kern="1200" dirty="0">
                <a:solidFill>
                  <a:schemeClr val="tx1"/>
                </a:solidFill>
                <a:latin typeface="+mj-lt"/>
                <a:ea typeface="+mj-ea"/>
                <a:cs typeface="+mj-cs"/>
              </a:rPr>
              <a:t>hat is </a:t>
            </a:r>
            <a:r>
              <a:rPr lang="en-US" altLang="zh-CN" b="1" i="0" kern="1200" dirty="0">
                <a:solidFill>
                  <a:schemeClr val="tx1"/>
                </a:solidFill>
                <a:latin typeface="+mj-lt"/>
                <a:ea typeface="+mj-ea"/>
                <a:cs typeface="+mj-cs"/>
              </a:rPr>
              <a:t>Prompt Engineering</a:t>
            </a:r>
            <a:r>
              <a:rPr lang="en-US" altLang="zh-CN" b="1" kern="1200" dirty="0">
                <a:solidFill>
                  <a:schemeClr val="tx1"/>
                </a:solidFill>
                <a:latin typeface="+mj-lt"/>
                <a:ea typeface="+mj-ea"/>
                <a:cs typeface="+mj-cs"/>
              </a:rPr>
              <a:t>?</a:t>
            </a:r>
            <a:endParaRPr lang="en-US" dirty="0"/>
          </a:p>
        </p:txBody>
      </p:sp>
      <p:graphicFrame>
        <p:nvGraphicFramePr>
          <p:cNvPr id="6" name="Content Placeholder 2">
            <a:extLst>
              <a:ext uri="{FF2B5EF4-FFF2-40B4-BE49-F238E27FC236}">
                <a16:creationId xmlns:a16="http://schemas.microsoft.com/office/drawing/2014/main" id="{B9F04AE8-1C46-2006-1881-A5DF17B33460}"/>
              </a:ext>
            </a:extLst>
          </p:cNvPr>
          <p:cNvGraphicFramePr>
            <a:graphicFrameLocks noGrp="1"/>
          </p:cNvGraphicFramePr>
          <p:nvPr>
            <p:ph idx="1"/>
          </p:nvPr>
        </p:nvGraphicFramePr>
        <p:xfrm>
          <a:off x="1141413" y="2667000"/>
          <a:ext cx="9906000" cy="312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Audio 7">
            <a:extLst>
              <a:ext uri="{FF2B5EF4-FFF2-40B4-BE49-F238E27FC236}">
                <a16:creationId xmlns:a16="http://schemas.microsoft.com/office/drawing/2014/main" id="{632819CF-DCC0-0564-E3E8-8BDFA9AF2C0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28009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A4DD8-33A9-9DB9-E7FE-3E3C8A9C190F}"/>
              </a:ext>
            </a:extLst>
          </p:cNvPr>
          <p:cNvSpPr>
            <a:spLocks noGrp="1"/>
          </p:cNvSpPr>
          <p:nvPr>
            <p:ph type="title"/>
          </p:nvPr>
        </p:nvSpPr>
        <p:spPr>
          <a:xfrm>
            <a:off x="857250" y="280987"/>
            <a:ext cx="9905998" cy="1905000"/>
          </a:xfrm>
        </p:spPr>
        <p:txBody>
          <a:bodyPr>
            <a:normAutofit/>
          </a:bodyPr>
          <a:lstStyle/>
          <a:p>
            <a:r>
              <a:rPr lang="en-US" altLang="zh-CN" sz="4000" b="0" i="0" dirty="0">
                <a:solidFill>
                  <a:schemeClr val="tx1"/>
                </a:solidFill>
                <a:effectLst/>
                <a:latin typeface="Söhne"/>
              </a:rPr>
              <a:t>Definition of prompt engineering</a:t>
            </a:r>
            <a:r>
              <a:rPr lang="zh-CN" altLang="en-US" sz="4000" b="0" i="0" dirty="0">
                <a:solidFill>
                  <a:schemeClr val="tx1"/>
                </a:solidFill>
                <a:effectLst/>
                <a:latin typeface="Söhne"/>
              </a:rPr>
              <a:t>：</a:t>
            </a:r>
            <a:endParaRPr lang="en-US" sz="4000" dirty="0">
              <a:solidFill>
                <a:schemeClr val="tx1"/>
              </a:solidFill>
            </a:endParaRPr>
          </a:p>
        </p:txBody>
      </p:sp>
      <p:graphicFrame>
        <p:nvGraphicFramePr>
          <p:cNvPr id="6" name="Content Placeholder 2">
            <a:extLst>
              <a:ext uri="{FF2B5EF4-FFF2-40B4-BE49-F238E27FC236}">
                <a16:creationId xmlns:a16="http://schemas.microsoft.com/office/drawing/2014/main" id="{D87ED001-BBA9-AF11-FBA2-EA27C9BAE1AB}"/>
              </a:ext>
            </a:extLst>
          </p:cNvPr>
          <p:cNvGraphicFramePr>
            <a:graphicFrameLocks noGrp="1"/>
          </p:cNvGraphicFramePr>
          <p:nvPr>
            <p:ph idx="1"/>
            <p:extLst>
              <p:ext uri="{D42A27DB-BD31-4B8C-83A1-F6EECF244321}">
                <p14:modId xmlns:p14="http://schemas.microsoft.com/office/powerpoint/2010/main" val="2115430663"/>
              </p:ext>
            </p:extLst>
          </p:nvPr>
        </p:nvGraphicFramePr>
        <p:xfrm>
          <a:off x="857250" y="2185988"/>
          <a:ext cx="10369550" cy="37068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5">
            <a:extLst>
              <a:ext uri="{FF2B5EF4-FFF2-40B4-BE49-F238E27FC236}">
                <a16:creationId xmlns:a16="http://schemas.microsoft.com/office/drawing/2014/main" id="{4ADC9B5B-9809-8F6E-5BF2-AE33D3E18901}"/>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385728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9EB03-79B7-082A-246C-8E80A72158B0}"/>
              </a:ext>
            </a:extLst>
          </p:cNvPr>
          <p:cNvSpPr>
            <a:spLocks noGrp="1"/>
          </p:cNvSpPr>
          <p:nvPr>
            <p:ph type="title"/>
          </p:nvPr>
        </p:nvSpPr>
        <p:spPr/>
        <p:txBody>
          <a:bodyPr>
            <a:normAutofit/>
          </a:bodyPr>
          <a:lstStyle/>
          <a:p>
            <a:r>
              <a:rPr lang="en-US" altLang="zh-CN" sz="4400" b="0" i="0" kern="1200" dirty="0">
                <a:solidFill>
                  <a:schemeClr val="tx1"/>
                </a:solidFill>
                <a:effectLst/>
                <a:latin typeface="+mj-lt"/>
                <a:ea typeface="+mj-ea"/>
                <a:cs typeface="+mj-cs"/>
              </a:rPr>
              <a:t>Why is Prompt Engineering Essential for us?</a:t>
            </a:r>
            <a:endParaRPr lang="en-US" dirty="0"/>
          </a:p>
        </p:txBody>
      </p:sp>
      <p:graphicFrame>
        <p:nvGraphicFramePr>
          <p:cNvPr id="6" name="Content Placeholder 2">
            <a:extLst>
              <a:ext uri="{FF2B5EF4-FFF2-40B4-BE49-F238E27FC236}">
                <a16:creationId xmlns:a16="http://schemas.microsoft.com/office/drawing/2014/main" id="{6832CD9C-0BED-D622-3E01-4F9602B2B022}"/>
              </a:ext>
            </a:extLst>
          </p:cNvPr>
          <p:cNvGraphicFramePr>
            <a:graphicFrameLocks noGrp="1"/>
          </p:cNvGraphicFramePr>
          <p:nvPr>
            <p:ph idx="1"/>
            <p:extLst>
              <p:ext uri="{D42A27DB-BD31-4B8C-83A1-F6EECF244321}">
                <p14:modId xmlns:p14="http://schemas.microsoft.com/office/powerpoint/2010/main" val="3667685423"/>
              </p:ext>
            </p:extLst>
          </p:nvPr>
        </p:nvGraphicFramePr>
        <p:xfrm>
          <a:off x="914400" y="2386013"/>
          <a:ext cx="10429875" cy="38623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7">
            <a:extLst>
              <a:ext uri="{FF2B5EF4-FFF2-40B4-BE49-F238E27FC236}">
                <a16:creationId xmlns:a16="http://schemas.microsoft.com/office/drawing/2014/main" id="{A647BD86-3B11-7FC5-1803-6594C41AB2D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59023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C3E0D-9897-2275-581B-BD6DA066D35B}"/>
              </a:ext>
            </a:extLst>
          </p:cNvPr>
          <p:cNvSpPr>
            <a:spLocks noGrp="1"/>
          </p:cNvSpPr>
          <p:nvPr>
            <p:ph type="title"/>
          </p:nvPr>
        </p:nvSpPr>
        <p:spPr>
          <a:xfrm>
            <a:off x="381000" y="502024"/>
            <a:ext cx="11658600" cy="1905000"/>
          </a:xfrm>
        </p:spPr>
        <p:txBody>
          <a:bodyPr/>
          <a:lstStyle/>
          <a:p>
            <a:r>
              <a:rPr lang="en-US" altLang="zh-CN" dirty="0"/>
              <a:t>Examples of the Importance of Prompt Engineering.</a:t>
            </a:r>
            <a:endParaRPr lang="en-US" dirty="0"/>
          </a:p>
        </p:txBody>
      </p:sp>
      <p:graphicFrame>
        <p:nvGraphicFramePr>
          <p:cNvPr id="6" name="Content Placeholder 2">
            <a:extLst>
              <a:ext uri="{FF2B5EF4-FFF2-40B4-BE49-F238E27FC236}">
                <a16:creationId xmlns:a16="http://schemas.microsoft.com/office/drawing/2014/main" id="{D3136E3F-275A-B4EE-8689-0E5102EA1A61}"/>
              </a:ext>
            </a:extLst>
          </p:cNvPr>
          <p:cNvGraphicFramePr>
            <a:graphicFrameLocks noGrp="1"/>
          </p:cNvGraphicFramePr>
          <p:nvPr>
            <p:ph idx="1"/>
            <p:extLst>
              <p:ext uri="{D42A27DB-BD31-4B8C-83A1-F6EECF244321}">
                <p14:modId xmlns:p14="http://schemas.microsoft.com/office/powerpoint/2010/main" val="2391946544"/>
              </p:ext>
            </p:extLst>
          </p:nvPr>
        </p:nvGraphicFramePr>
        <p:xfrm>
          <a:off x="1143000" y="2169459"/>
          <a:ext cx="9906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5">
            <a:extLst>
              <a:ext uri="{FF2B5EF4-FFF2-40B4-BE49-F238E27FC236}">
                <a16:creationId xmlns:a16="http://schemas.microsoft.com/office/drawing/2014/main" id="{67A47740-37B8-AF5C-E7AB-5E225809C58C}"/>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533634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5">
            <a:duotone>
              <a:schemeClr val="bg2">
                <a:shade val="28000"/>
                <a:satMod val="94000"/>
                <a:lumMod val="20000"/>
              </a:schemeClr>
              <a:schemeClr val="bg2">
                <a:tint val="94000"/>
                <a:shade val="84000"/>
                <a:satMod val="148000"/>
                <a:lumMod val="114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2D260-5E69-468D-0360-5769A21F2F57}"/>
              </a:ext>
            </a:extLst>
          </p:cNvPr>
          <p:cNvSpPr>
            <a:spLocks noGrp="1"/>
          </p:cNvSpPr>
          <p:nvPr>
            <p:ph type="title"/>
          </p:nvPr>
        </p:nvSpPr>
        <p:spPr>
          <a:xfrm>
            <a:off x="573630" y="486420"/>
            <a:ext cx="10721900" cy="1468582"/>
          </a:xfrm>
        </p:spPr>
        <p:txBody>
          <a:bodyPr>
            <a:normAutofit/>
          </a:bodyPr>
          <a:lstStyle/>
          <a:p>
            <a:r>
              <a:rPr lang="en-US" altLang="zh-CN" b="1" i="0" kern="1200" dirty="0">
                <a:effectLst/>
                <a:latin typeface="+mj-lt"/>
                <a:ea typeface="+mj-ea"/>
                <a:cs typeface="+mj-cs"/>
              </a:rPr>
              <a:t>Examples of prompt engineering in real-world applications:</a:t>
            </a:r>
            <a:endParaRPr lang="en-US" b="1" dirty="0"/>
          </a:p>
        </p:txBody>
      </p:sp>
      <p:sp>
        <p:nvSpPr>
          <p:cNvPr id="3" name="Content Placeholder 2">
            <a:extLst>
              <a:ext uri="{FF2B5EF4-FFF2-40B4-BE49-F238E27FC236}">
                <a16:creationId xmlns:a16="http://schemas.microsoft.com/office/drawing/2014/main" id="{008A0AC4-0D61-49AB-48FB-111C75630BBE}"/>
              </a:ext>
            </a:extLst>
          </p:cNvPr>
          <p:cNvSpPr>
            <a:spLocks/>
          </p:cNvSpPr>
          <p:nvPr/>
        </p:nvSpPr>
        <p:spPr>
          <a:xfrm>
            <a:off x="1036845" y="2078182"/>
            <a:ext cx="8006664" cy="2525180"/>
          </a:xfrm>
          <a:prstGeom prst="rect">
            <a:avLst/>
          </a:prstGeom>
        </p:spPr>
        <p:txBody>
          <a:bodyPr/>
          <a:lstStyle/>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Chatbots and Virtual Assistants</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Content Generation</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Data Analysis</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Language Translation</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Recommendation Systems</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Coding and Programming</a:t>
            </a:r>
            <a:endParaRPr lang="en-US" sz="2800" kern="1200" dirty="0">
              <a:solidFill>
                <a:schemeClr val="tx1"/>
              </a:solidFill>
              <a:latin typeface="+mn-lt"/>
              <a:ea typeface="+mn-ea"/>
              <a:cs typeface="+mn-cs"/>
            </a:endParaRPr>
          </a:p>
          <a:p>
            <a:pPr marL="285750" indent="-285750" defTabSz="365760">
              <a:spcAft>
                <a:spcPts val="600"/>
              </a:spcAft>
              <a:buFont typeface="Arial" panose="020B0604020202020204" pitchFamily="34" charset="0"/>
              <a:buChar char="•"/>
            </a:pPr>
            <a:r>
              <a:rPr lang="en-US" sz="2800" b="1" kern="1200" dirty="0">
                <a:solidFill>
                  <a:schemeClr val="tx1"/>
                </a:solidFill>
                <a:latin typeface="+mn-lt"/>
                <a:ea typeface="+mn-ea"/>
                <a:cs typeface="+mn-cs"/>
              </a:rPr>
              <a:t>Storytelling and Entertainment</a:t>
            </a:r>
            <a:endParaRPr lang="en-US" sz="2800" kern="1200" dirty="0">
              <a:solidFill>
                <a:schemeClr val="tx1"/>
              </a:solidFill>
              <a:latin typeface="+mn-lt"/>
              <a:ea typeface="+mn-ea"/>
              <a:cs typeface="+mn-cs"/>
            </a:endParaRPr>
          </a:p>
          <a:p>
            <a:pPr>
              <a:spcAft>
                <a:spcPts val="600"/>
              </a:spcAft>
            </a:pPr>
            <a:endParaRPr lang="en-US" sz="1400" dirty="0"/>
          </a:p>
        </p:txBody>
      </p:sp>
      <p:pic>
        <p:nvPicPr>
          <p:cNvPr id="5" name="Audio 7">
            <a:extLst>
              <a:ext uri="{FF2B5EF4-FFF2-40B4-BE49-F238E27FC236}">
                <a16:creationId xmlns:a16="http://schemas.microsoft.com/office/drawing/2014/main" id="{848D8FF8-CA16-B609-D7D3-9B32CA3A488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967051" y="5714623"/>
            <a:ext cx="656957" cy="656957"/>
          </a:xfrm>
          <a:prstGeom prst="rect">
            <a:avLst/>
          </a:prstGeom>
        </p:spPr>
      </p:pic>
    </p:spTree>
    <p:extLst>
      <p:ext uri="{BB962C8B-B14F-4D97-AF65-F5344CB8AC3E}">
        <p14:creationId xmlns:p14="http://schemas.microsoft.com/office/powerpoint/2010/main" val="19784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64740-FE66-C626-C475-0782419D3BBA}"/>
              </a:ext>
            </a:extLst>
          </p:cNvPr>
          <p:cNvSpPr>
            <a:spLocks noGrp="1"/>
          </p:cNvSpPr>
          <p:nvPr>
            <p:ph type="title"/>
          </p:nvPr>
        </p:nvSpPr>
        <p:spPr/>
        <p:txBody>
          <a:bodyPr>
            <a:normAutofit/>
          </a:bodyPr>
          <a:lstStyle/>
          <a:p>
            <a:r>
              <a:rPr lang="en-US" altLang="zh-CN" sz="4400" dirty="0"/>
              <a:t>The Role of Prompts in Controlling Language Models</a:t>
            </a:r>
            <a:r>
              <a:rPr lang="zh-CN" altLang="en-US" sz="4400" dirty="0"/>
              <a:t>：</a:t>
            </a:r>
            <a:endParaRPr lang="en-US" dirty="0"/>
          </a:p>
        </p:txBody>
      </p:sp>
      <p:graphicFrame>
        <p:nvGraphicFramePr>
          <p:cNvPr id="6" name="Content Placeholder 2">
            <a:extLst>
              <a:ext uri="{FF2B5EF4-FFF2-40B4-BE49-F238E27FC236}">
                <a16:creationId xmlns:a16="http://schemas.microsoft.com/office/drawing/2014/main" id="{BBC84125-0F54-9F55-019B-29AF360CC22B}"/>
              </a:ext>
            </a:extLst>
          </p:cNvPr>
          <p:cNvGraphicFramePr>
            <a:graphicFrameLocks noGrp="1"/>
          </p:cNvGraphicFramePr>
          <p:nvPr>
            <p:ph idx="1"/>
          </p:nvPr>
        </p:nvGraphicFramePr>
        <p:xfrm>
          <a:off x="1141413" y="2666999"/>
          <a:ext cx="9905998" cy="312420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4">
            <a:extLst>
              <a:ext uri="{FF2B5EF4-FFF2-40B4-BE49-F238E27FC236}">
                <a16:creationId xmlns:a16="http://schemas.microsoft.com/office/drawing/2014/main" id="{A770D13A-FF95-9B9B-A044-EA72E12D8AA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121932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{9A28F84D-1DB3-BF42-85D5-C0394BCCCF79}tf10001063</Template>
  <TotalTime>134</TotalTime>
  <Words>3917</Words>
  <Application>Microsoft Macintosh PowerPoint</Application>
  <PresentationFormat>Widescreen</PresentationFormat>
  <Paragraphs>203</Paragraphs>
  <Slides>26</Slides>
  <Notes>19</Notes>
  <HiddenSlides>0</HiddenSlides>
  <MMClips>23</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Google Sans</vt:lpstr>
      <vt:lpstr>Neuemontreal</vt:lpstr>
      <vt:lpstr>Söhne</vt:lpstr>
      <vt:lpstr>Arial</vt:lpstr>
      <vt:lpstr>Calibri</vt:lpstr>
      <vt:lpstr>Century Gothic</vt:lpstr>
      <vt:lpstr>Poppins</vt:lpstr>
      <vt:lpstr>Times New Roman</vt:lpstr>
      <vt:lpstr>Mesh</vt:lpstr>
      <vt:lpstr>Lecture 1: Introduction to Prompt Engineering</vt:lpstr>
      <vt:lpstr> </vt:lpstr>
      <vt:lpstr>Lecture Overview:</vt:lpstr>
      <vt:lpstr>What is Prompt Engineering?</vt:lpstr>
      <vt:lpstr>Definition of prompt engineering：</vt:lpstr>
      <vt:lpstr>Why is Prompt Engineering Essential for us?</vt:lpstr>
      <vt:lpstr>Examples of the Importance of Prompt Engineering.</vt:lpstr>
      <vt:lpstr>Examples of prompt engineering in real-world applications:</vt:lpstr>
      <vt:lpstr>The Role of Prompts in Controlling Language Models：</vt:lpstr>
      <vt:lpstr>Impact of Prompts:</vt:lpstr>
      <vt:lpstr>Explain How Prompts Affect Model Outputs:</vt:lpstr>
      <vt:lpstr>Illustrate the Difference Between Good and Bad Prompts:</vt:lpstr>
      <vt:lpstr>Discuss the power and limitations of prompts:</vt:lpstr>
      <vt:lpstr>Prompt Engineering in Context:</vt:lpstr>
      <vt:lpstr>Prompt Engineering in our Daily Life</vt:lpstr>
      <vt:lpstr>Example 1: Customer Support Chatbot</vt:lpstr>
      <vt:lpstr>Example 2: Content generation：</vt:lpstr>
      <vt:lpstr>Practical Example 3:  Multilingual Language Translation</vt:lpstr>
      <vt:lpstr>Example 4: Recommendation Systems</vt:lpstr>
      <vt:lpstr>Example 5: Design and Prototyping</vt:lpstr>
      <vt:lpstr>Example 6: Code Generation &amp; Data Analysis</vt:lpstr>
      <vt:lpstr>CHAT GPT Time!</vt:lpstr>
      <vt:lpstr>PowerPoint Presentation</vt:lpstr>
      <vt:lpstr>PowerPoint Presentation</vt:lpstr>
      <vt:lpstr>Conclusion:</vt:lpstr>
      <vt:lpstr>Thanks for Listening!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Introduction to Prompt Engineering</dc:title>
  <dc:creator>Xu, Changwen</dc:creator>
  <cp:lastModifiedBy>Xu, Changwen</cp:lastModifiedBy>
  <cp:revision>2</cp:revision>
  <dcterms:created xsi:type="dcterms:W3CDTF">2024-01-03T06:06:06Z</dcterms:created>
  <dcterms:modified xsi:type="dcterms:W3CDTF">2024-04-15T19:32:43Z</dcterms:modified>
</cp:coreProperties>
</file>